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5"/>
  </p:notesMasterIdLst>
  <p:sldIdLst>
    <p:sldId id="312" r:id="rId5"/>
    <p:sldId id="344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80" r:id="rId16"/>
    <p:sldId id="298" r:id="rId17"/>
    <p:sldId id="299" r:id="rId18"/>
    <p:sldId id="338" r:id="rId19"/>
    <p:sldId id="339" r:id="rId20"/>
    <p:sldId id="340" r:id="rId21"/>
    <p:sldId id="341" r:id="rId22"/>
    <p:sldId id="336" r:id="rId23"/>
    <p:sldId id="311" r:id="rId24"/>
  </p:sldIdLst>
  <p:sldSz cx="9144000" cy="6858000" type="screen4x3"/>
  <p:notesSz cx="6858000" cy="9199563"/>
  <p:embeddedFontLs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Franklin Gothic Heavy" panose="020B0903020102020204" pitchFamily="34" charset="0"/>
      <p:regular r:id="rId30"/>
      <p:italic r:id="rId31"/>
    </p:embeddedFont>
    <p:embeddedFont>
      <p:font typeface="Palatino Linotype" panose="02040502050505030304" pitchFamily="18" charset="0"/>
      <p:regular r:id="rId32"/>
      <p:bold r:id="rId33"/>
      <p:italic r:id="rId34"/>
      <p:boldItalic r:id="rId35"/>
    </p:embeddedFont>
    <p:embeddedFont>
      <p:font typeface="Times" panose="02020603050405020304" pitchFamily="18" charset="0"/>
      <p:regular r:id="rId36"/>
      <p:bold r:id="rId37"/>
      <p:italic r:id="rId38"/>
      <p:boldItalic r:id="rId39"/>
    </p:embeddedFont>
    <p:embeddedFont>
      <p:font typeface="Trebuchet MS" panose="020B0603020202020204" pitchFamily="34" charset="0"/>
      <p:regular r:id="rId40"/>
      <p:bold r:id="rId41"/>
      <p:italic r:id="rId42"/>
      <p:boldItalic r:id="rId43"/>
    </p:embeddedFont>
    <p:embeddedFont>
      <p:font typeface="Verdana" panose="020B060403050404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D39785-EAF9-4558-89FA-262003B1A458}">
  <a:tblStyle styleId="{A9D39785-EAF9-4558-89FA-262003B1A4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61" autoAdjust="0"/>
    <p:restoredTop sz="94660"/>
  </p:normalViewPr>
  <p:slideViewPr>
    <p:cSldViewPr snapToGrid="0">
      <p:cViewPr varScale="1">
        <p:scale>
          <a:sx n="60" d="100"/>
          <a:sy n="60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4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6.xml"/><Relationship Id="rId41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30300" y="690562"/>
            <a:ext cx="4597400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70387"/>
            <a:ext cx="5486400" cy="413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37600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737600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31054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image" Target="../media/image7.png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399" y="1364974"/>
            <a:ext cx="8955157" cy="4114800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Do you know how to multiply             ? </a:t>
            </a:r>
          </a:p>
          <a:p>
            <a:pPr marL="109728" indent="0">
              <a:buNone/>
            </a:pPr>
            <a:r>
              <a:rPr lang="en-US" dirty="0">
                <a:latin typeface="Century Gothic" panose="020B0502020202020204" pitchFamily="34" charset="0"/>
              </a:rPr>
              <a:t> 		</a:t>
            </a:r>
          </a:p>
          <a:p>
            <a:pPr marL="109728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109728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 What about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Century Gothic" panose="020B0502020202020204" pitchFamily="34" charset="0"/>
              </a:rPr>
              <a:t>Something New-</a:t>
            </a: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/>
        </p:nvGraphicFramePr>
        <p:xfrm>
          <a:off x="6980323" y="1364974"/>
          <a:ext cx="122277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Equation" r:id="rId3" imgW="520560" imgH="291960" progId="Equation.DSMT4">
                  <p:embed/>
                </p:oleObj>
              </mc:Choice>
              <mc:Fallback>
                <p:oleObj name="Equation" r:id="rId3" imgW="520560" imgH="291960" progId="Equation.DSMT4">
                  <p:embed/>
                  <p:pic>
                    <p:nvPicPr>
                      <p:cNvPr id="6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0323" y="1364974"/>
                        <a:ext cx="122277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Grp="1" noChangeAspect="1"/>
          </p:cNvGraphicFramePr>
          <p:nvPr/>
        </p:nvGraphicFramePr>
        <p:xfrm>
          <a:off x="3048000" y="3200400"/>
          <a:ext cx="12223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5" imgW="520560" imgH="291960" progId="Equation.DSMT4">
                  <p:embed/>
                </p:oleObj>
              </mc:Choice>
              <mc:Fallback>
                <p:oleObj name="Equation" r:id="rId5" imgW="520560" imgH="291960" progId="Equation.DSMT4">
                  <p:embed/>
                  <p:pic>
                    <p:nvPicPr>
                      <p:cNvPr id="8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200400"/>
                        <a:ext cx="12223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Grp="1" noChangeAspect="1"/>
          </p:cNvGraphicFramePr>
          <p:nvPr/>
        </p:nvGraphicFramePr>
        <p:xfrm>
          <a:off x="1851025" y="2128838"/>
          <a:ext cx="36068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Equation" r:id="rId7" imgW="1536480" imgH="203040" progId="Equation.DSMT4">
                  <p:embed/>
                </p:oleObj>
              </mc:Choice>
              <mc:Fallback>
                <p:oleObj name="Equation" r:id="rId7" imgW="1536480" imgH="203040" progId="Equation.DSMT4">
                  <p:embed/>
                  <p:pic>
                    <p:nvPicPr>
                      <p:cNvPr id="9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2128838"/>
                        <a:ext cx="36068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Grp="1" noChangeAspect="1"/>
          </p:cNvGraphicFramePr>
          <p:nvPr/>
        </p:nvGraphicFramePr>
        <p:xfrm>
          <a:off x="1596887" y="5012635"/>
          <a:ext cx="613886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Equation" r:id="rId9" imgW="2616120" imgH="253800" progId="Equation.3">
                  <p:embed/>
                </p:oleObj>
              </mc:Choice>
              <mc:Fallback>
                <p:oleObj name="Equation" r:id="rId9" imgW="2616120" imgH="253800" progId="Equation.3">
                  <p:embed/>
                  <p:pic>
                    <p:nvPicPr>
                      <p:cNvPr id="10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6887" y="5012635"/>
                        <a:ext cx="6138863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694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79679" y="904875"/>
          <a:ext cx="1958721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Equation" r:id="rId3" imgW="508000" imgH="241300" progId="Equation.DSMT4">
                  <p:embed/>
                </p:oleObj>
              </mc:Choice>
              <mc:Fallback>
                <p:oleObj name="Equation" r:id="rId3" imgW="508000" imgH="2413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679" y="904875"/>
                        <a:ext cx="1958721" cy="923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58357" y="4507148"/>
          <a:ext cx="7288213" cy="674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Equation" r:id="rId5" imgW="2184120" imgH="203040" progId="Equation.DSMT4">
                  <p:embed/>
                </p:oleObj>
              </mc:Choice>
              <mc:Fallback>
                <p:oleObj name="Equation" r:id="rId5" imgW="2184120" imgH="20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357" y="4507148"/>
                        <a:ext cx="7288213" cy="6744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ame 5"/>
          <p:cNvSpPr/>
          <p:nvPr/>
        </p:nvSpPr>
        <p:spPr>
          <a:xfrm>
            <a:off x="533400" y="4267200"/>
            <a:ext cx="7543800" cy="1219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316499" y="1072515"/>
            <a:ext cx="3494256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0" rIns="457056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*You will</a:t>
            </a:r>
            <a:r>
              <a:rPr kumimoji="0" lang="en-US" altLang="en-US" sz="32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get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larger #s!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entury Gothic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8-Point Star 7"/>
          <p:cNvSpPr/>
          <p:nvPr/>
        </p:nvSpPr>
        <p:spPr>
          <a:xfrm>
            <a:off x="4343400" y="381000"/>
            <a:ext cx="3353055" cy="2057400"/>
          </a:xfrm>
          <a:prstGeom prst="star8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7200" y="2209800"/>
          <a:ext cx="7327900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Equation" r:id="rId7" imgW="2527200" imgH="507960" progId="Equation.3">
                  <p:embed/>
                </p:oleObj>
              </mc:Choice>
              <mc:Fallback>
                <p:oleObj name="Equation" r:id="rId7" imgW="2527200" imgH="50796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09800"/>
                        <a:ext cx="7327900" cy="145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0" y="1524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>
                <a:effectLst/>
                <a:latin typeface="Century Gothic" panose="020B0502020202020204" pitchFamily="34" charset="0"/>
              </a:rPr>
              <a:t>Ex. 7  - You Try! </a:t>
            </a:r>
          </a:p>
        </p:txBody>
      </p:sp>
    </p:spTree>
    <p:extLst>
      <p:ext uri="{BB962C8B-B14F-4D97-AF65-F5344CB8AC3E}">
        <p14:creationId xmlns:p14="http://schemas.microsoft.com/office/powerpoint/2010/main" val="269317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15925" y="1066800"/>
          <a:ext cx="19319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Equation" r:id="rId3" imgW="545760" imgH="241200" progId="Equation.DSMT4">
                  <p:embed/>
                </p:oleObj>
              </mc:Choice>
              <mc:Fallback>
                <p:oleObj name="Equation" r:id="rId3" imgW="545760" imgH="2412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1066800"/>
                        <a:ext cx="1931988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0799" y="2508250"/>
          <a:ext cx="9093201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Equation" r:id="rId5" imgW="3136680" imgH="241200" progId="Equation.DSMT4">
                  <p:embed/>
                </p:oleObj>
              </mc:Choice>
              <mc:Fallback>
                <p:oleObj name="Equation" r:id="rId5" imgW="3136680" imgH="24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99" y="2508250"/>
                        <a:ext cx="9093201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76400" y="4964113"/>
          <a:ext cx="4491038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Equation" r:id="rId7" imgW="1346040" imgH="203040" progId="Equation.DSMT4">
                  <p:embed/>
                </p:oleObj>
              </mc:Choice>
              <mc:Fallback>
                <p:oleObj name="Equation" r:id="rId7" imgW="1346040" imgH="20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964113"/>
                        <a:ext cx="4491038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ame 5"/>
          <p:cNvSpPr/>
          <p:nvPr/>
        </p:nvSpPr>
        <p:spPr>
          <a:xfrm>
            <a:off x="1371600" y="4724400"/>
            <a:ext cx="5334000" cy="1219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76400" y="3551238"/>
          <a:ext cx="707866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Equation" r:id="rId9" imgW="2120760" imgH="228600" progId="Equation.3">
                  <p:embed/>
                </p:oleObj>
              </mc:Choice>
              <mc:Fallback>
                <p:oleObj name="Equation" r:id="rId9" imgW="2120760" imgH="2286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551238"/>
                        <a:ext cx="7078662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76200" y="1524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>
                <a:effectLst/>
                <a:latin typeface="Century Gothic" panose="020B0502020202020204" pitchFamily="34" charset="0"/>
              </a:rPr>
              <a:t>Ex. 8 – Last One! </a:t>
            </a:r>
          </a:p>
        </p:txBody>
      </p:sp>
    </p:spTree>
    <p:extLst>
      <p:ext uri="{BB962C8B-B14F-4D97-AF65-F5344CB8AC3E}">
        <p14:creationId xmlns:p14="http://schemas.microsoft.com/office/powerpoint/2010/main" val="304986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BE2FD-14B8-47B2-B797-08959286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EXTRRASSSSSS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0D1F6-444A-489C-A0F2-B9C15E9A65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58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8237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Verdana" charset="0"/>
              </a:rPr>
              <a:t>Add.</a:t>
            </a:r>
            <a:endParaRPr lang="en-US">
              <a:latin typeface="Times" charset="0"/>
            </a:endParaRPr>
          </a:p>
        </p:txBody>
      </p:sp>
      <p:sp>
        <p:nvSpPr>
          <p:cNvPr id="64514" name="Text Box 6"/>
          <p:cNvSpPr txBox="1">
            <a:spLocks noChangeArrowheads="1"/>
          </p:cNvSpPr>
          <p:nvPr/>
        </p:nvSpPr>
        <p:spPr bwMode="auto">
          <a:xfrm>
            <a:off x="428625" y="1981200"/>
            <a:ext cx="688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Verdana" charset="0"/>
              </a:rPr>
              <a:t>    (6</a:t>
            </a:r>
            <a:r>
              <a:rPr lang="en-US" i="1">
                <a:latin typeface="Verdana" charset="0"/>
              </a:rPr>
              <a:t>x</a:t>
            </a:r>
            <a:r>
              <a:rPr lang="en-US" baseline="30000">
                <a:latin typeface="Verdana" charset="0"/>
              </a:rPr>
              <a:t>2 </a:t>
            </a:r>
            <a:r>
              <a:rPr lang="en-US">
                <a:latin typeface="Verdana" charset="0"/>
              </a:rPr>
              <a:t>– 4</a:t>
            </a:r>
            <a:r>
              <a:rPr lang="en-US" i="1">
                <a:latin typeface="Verdana" charset="0"/>
              </a:rPr>
              <a:t>y</a:t>
            </a:r>
            <a:r>
              <a:rPr lang="en-US">
                <a:latin typeface="Verdana" charset="0"/>
              </a:rPr>
              <a:t>) + (3</a:t>
            </a:r>
            <a:r>
              <a:rPr lang="en-US" i="1">
                <a:latin typeface="Verdana" charset="0"/>
              </a:rPr>
              <a:t>x</a:t>
            </a:r>
            <a:r>
              <a:rPr lang="en-US" baseline="30000">
                <a:latin typeface="Verdana" charset="0"/>
              </a:rPr>
              <a:t>2 </a:t>
            </a:r>
            <a:r>
              <a:rPr lang="en-US">
                <a:latin typeface="Verdana" charset="0"/>
              </a:rPr>
              <a:t>+ 3</a:t>
            </a:r>
            <a:r>
              <a:rPr lang="en-US" i="1">
                <a:latin typeface="Verdana" charset="0"/>
              </a:rPr>
              <a:t>y </a:t>
            </a:r>
            <a:r>
              <a:rPr lang="en-US">
                <a:latin typeface="Verdana" charset="0"/>
              </a:rPr>
              <a:t>– 8</a:t>
            </a:r>
            <a:r>
              <a:rPr lang="en-US" i="1">
                <a:latin typeface="Verdana" charset="0"/>
              </a:rPr>
              <a:t>x</a:t>
            </a:r>
            <a:r>
              <a:rPr lang="en-US" baseline="30000">
                <a:latin typeface="Verdana" charset="0"/>
              </a:rPr>
              <a:t>2</a:t>
            </a:r>
            <a:r>
              <a:rPr lang="en-US">
                <a:latin typeface="Verdana" charset="0"/>
              </a:rPr>
              <a:t> – 2</a:t>
            </a:r>
            <a:r>
              <a:rPr lang="en-US" i="1">
                <a:latin typeface="Verdana" charset="0"/>
              </a:rPr>
              <a:t>y</a:t>
            </a:r>
            <a:r>
              <a:rPr lang="en-US">
                <a:latin typeface="Verdana" charset="0"/>
              </a:rPr>
              <a:t>)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5486400" y="3000375"/>
            <a:ext cx="2640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33FF"/>
                </a:solidFill>
              </a:rPr>
              <a:t>Identify like terms.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5486400" y="3657600"/>
            <a:ext cx="388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7663" indent="-347663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33FF"/>
                </a:solidFill>
              </a:rPr>
              <a:t>Group like terms together within each polynomial.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5486400" y="5334000"/>
            <a:ext cx="287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33FF"/>
                </a:solidFill>
              </a:rPr>
              <a:t>Combine like terms.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-25400" y="2987675"/>
            <a:ext cx="657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Verdana" charset="0"/>
              </a:rPr>
              <a:t>(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6</a:t>
            </a:r>
            <a:r>
              <a:rPr lang="en-US" i="1">
                <a:solidFill>
                  <a:srgbClr val="FF0000"/>
                </a:solidFill>
                <a:latin typeface="Verdana" charset="0"/>
              </a:rPr>
              <a:t>x</a:t>
            </a:r>
            <a:r>
              <a:rPr lang="en-US" baseline="30000">
                <a:solidFill>
                  <a:srgbClr val="FF0000"/>
                </a:solidFill>
                <a:latin typeface="Verdana" charset="0"/>
              </a:rPr>
              <a:t>2</a:t>
            </a:r>
            <a:r>
              <a:rPr lang="en-US">
                <a:latin typeface="Verdana" charset="0"/>
              </a:rPr>
              <a:t> </a:t>
            </a:r>
            <a:r>
              <a:rPr lang="en-US">
                <a:solidFill>
                  <a:srgbClr val="3333FF"/>
                </a:solidFill>
                <a:latin typeface="Verdana" charset="0"/>
              </a:rPr>
              <a:t>– 4</a:t>
            </a:r>
            <a:r>
              <a:rPr lang="en-US" i="1">
                <a:solidFill>
                  <a:srgbClr val="3333FF"/>
                </a:solidFill>
                <a:latin typeface="Verdana" charset="0"/>
              </a:rPr>
              <a:t>y</a:t>
            </a:r>
            <a:r>
              <a:rPr lang="en-US">
                <a:latin typeface="Verdana" charset="0"/>
              </a:rPr>
              <a:t>) + (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3</a:t>
            </a:r>
            <a:r>
              <a:rPr lang="en-US" i="1">
                <a:solidFill>
                  <a:srgbClr val="FF0000"/>
                </a:solidFill>
                <a:latin typeface="Verdana" charset="0"/>
              </a:rPr>
              <a:t>x</a:t>
            </a:r>
            <a:r>
              <a:rPr lang="en-US" baseline="30000">
                <a:solidFill>
                  <a:srgbClr val="FF0000"/>
                </a:solidFill>
                <a:latin typeface="Verdana" charset="0"/>
              </a:rPr>
              <a:t>2</a:t>
            </a:r>
            <a:r>
              <a:rPr lang="en-US" baseline="30000">
                <a:latin typeface="Verdana" charset="0"/>
              </a:rPr>
              <a:t> </a:t>
            </a:r>
            <a:r>
              <a:rPr lang="en-US">
                <a:solidFill>
                  <a:srgbClr val="3333FF"/>
                </a:solidFill>
                <a:latin typeface="Verdana" charset="0"/>
              </a:rPr>
              <a:t>+ 3</a:t>
            </a:r>
            <a:r>
              <a:rPr lang="en-US" i="1">
                <a:solidFill>
                  <a:srgbClr val="3333FF"/>
                </a:solidFill>
                <a:latin typeface="Verdana" charset="0"/>
              </a:rPr>
              <a:t>y 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–</a:t>
            </a:r>
            <a:r>
              <a:rPr lang="en-US" i="1">
                <a:solidFill>
                  <a:srgbClr val="FF0000"/>
                </a:solidFill>
                <a:latin typeface="Verdana" charset="0"/>
              </a:rPr>
              <a:t> 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8</a:t>
            </a:r>
            <a:r>
              <a:rPr lang="en-US" i="1">
                <a:solidFill>
                  <a:srgbClr val="FF0000"/>
                </a:solidFill>
                <a:latin typeface="Verdana" charset="0"/>
              </a:rPr>
              <a:t>x</a:t>
            </a:r>
            <a:r>
              <a:rPr lang="en-US" baseline="30000">
                <a:solidFill>
                  <a:srgbClr val="FF0000"/>
                </a:solidFill>
                <a:latin typeface="Verdana" charset="0"/>
              </a:rPr>
              <a:t>2</a:t>
            </a:r>
            <a:r>
              <a:rPr lang="en-US" baseline="30000">
                <a:solidFill>
                  <a:srgbClr val="3333FF"/>
                </a:solidFill>
                <a:latin typeface="Verdana" charset="0"/>
              </a:rPr>
              <a:t> </a:t>
            </a:r>
            <a:r>
              <a:rPr lang="en-US">
                <a:solidFill>
                  <a:srgbClr val="3333FF"/>
                </a:solidFill>
                <a:latin typeface="Verdana" charset="0"/>
              </a:rPr>
              <a:t>– 2</a:t>
            </a:r>
            <a:r>
              <a:rPr lang="en-US" i="1">
                <a:solidFill>
                  <a:srgbClr val="3333FF"/>
                </a:solidFill>
                <a:latin typeface="Verdana" charset="0"/>
              </a:rPr>
              <a:t>y</a:t>
            </a:r>
            <a:r>
              <a:rPr lang="en-US">
                <a:latin typeface="Verdana" charset="0"/>
              </a:rPr>
              <a:t>)</a:t>
            </a:r>
            <a:r>
              <a:rPr lang="en-US" i="1">
                <a:latin typeface="Verdana" charset="0"/>
              </a:rPr>
              <a:t>       </a:t>
            </a:r>
            <a:r>
              <a:rPr lang="en-US">
                <a:latin typeface="Verdana" charset="0"/>
              </a:rPr>
              <a:t> 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-20638" y="3810000"/>
            <a:ext cx="672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6400" indent="-4064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Verdana" charset="0"/>
              </a:rPr>
              <a:t>(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6</a:t>
            </a:r>
            <a:r>
              <a:rPr lang="en-US" i="1">
                <a:solidFill>
                  <a:srgbClr val="FF0000"/>
                </a:solidFill>
                <a:latin typeface="Verdana" charset="0"/>
              </a:rPr>
              <a:t>x</a:t>
            </a:r>
            <a:r>
              <a:rPr lang="en-US" baseline="30000">
                <a:solidFill>
                  <a:srgbClr val="FF0000"/>
                </a:solidFill>
                <a:latin typeface="Verdana" charset="0"/>
              </a:rPr>
              <a:t>2 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+ 3</a:t>
            </a:r>
            <a:r>
              <a:rPr lang="en-US" i="1">
                <a:solidFill>
                  <a:srgbClr val="FF0000"/>
                </a:solidFill>
                <a:latin typeface="Verdana" charset="0"/>
              </a:rPr>
              <a:t>x</a:t>
            </a:r>
            <a:r>
              <a:rPr lang="en-US" baseline="30000">
                <a:solidFill>
                  <a:srgbClr val="FF0000"/>
                </a:solidFill>
                <a:latin typeface="Verdana" charset="0"/>
              </a:rPr>
              <a:t>2 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– 8</a:t>
            </a:r>
            <a:r>
              <a:rPr lang="en-US" i="1">
                <a:solidFill>
                  <a:srgbClr val="FF0000"/>
                </a:solidFill>
                <a:latin typeface="Verdana" charset="0"/>
              </a:rPr>
              <a:t>x</a:t>
            </a:r>
            <a:r>
              <a:rPr lang="en-US" baseline="30000">
                <a:solidFill>
                  <a:srgbClr val="FF0000"/>
                </a:solidFill>
                <a:latin typeface="Verdana" charset="0"/>
              </a:rPr>
              <a:t>2</a:t>
            </a:r>
            <a:r>
              <a:rPr lang="en-US">
                <a:latin typeface="Verdana" charset="0"/>
              </a:rPr>
              <a:t>) +</a:t>
            </a:r>
            <a:r>
              <a:rPr lang="en-US">
                <a:solidFill>
                  <a:srgbClr val="3333FF"/>
                </a:solidFill>
                <a:latin typeface="Verdana" charset="0"/>
              </a:rPr>
              <a:t> (3</a:t>
            </a:r>
            <a:r>
              <a:rPr lang="en-US" i="1">
                <a:solidFill>
                  <a:srgbClr val="3333FF"/>
                </a:solidFill>
                <a:latin typeface="Verdana" charset="0"/>
              </a:rPr>
              <a:t>y </a:t>
            </a:r>
            <a:r>
              <a:rPr lang="en-US">
                <a:solidFill>
                  <a:srgbClr val="3333FF"/>
                </a:solidFill>
                <a:latin typeface="Verdana" charset="0"/>
              </a:rPr>
              <a:t>– 4</a:t>
            </a:r>
            <a:r>
              <a:rPr lang="en-US" i="1">
                <a:solidFill>
                  <a:srgbClr val="3333FF"/>
                </a:solidFill>
                <a:latin typeface="Verdana" charset="0"/>
              </a:rPr>
              <a:t>y</a:t>
            </a:r>
            <a:r>
              <a:rPr lang="en-US">
                <a:solidFill>
                  <a:srgbClr val="3333FF"/>
                </a:solidFill>
                <a:latin typeface="Verdana" charset="0"/>
              </a:rPr>
              <a:t> – 2</a:t>
            </a:r>
            <a:r>
              <a:rPr lang="en-US" i="1">
                <a:solidFill>
                  <a:srgbClr val="3333FF"/>
                </a:solidFill>
                <a:latin typeface="Verdana" charset="0"/>
              </a:rPr>
              <a:t>y</a:t>
            </a:r>
            <a:r>
              <a:rPr lang="en-US">
                <a:latin typeface="Verdana" charset="0"/>
              </a:rPr>
              <a:t>)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5486400" y="49530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33FF"/>
                </a:solidFill>
              </a:rPr>
              <a:t>Use the vertical method.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857250" y="4876800"/>
            <a:ext cx="2143125" cy="863600"/>
            <a:chOff x="540" y="3072"/>
            <a:chExt cx="1350" cy="544"/>
          </a:xfrm>
        </p:grpSpPr>
        <p:sp>
          <p:nvSpPr>
            <p:cNvPr id="64525" name="Rectangle 16"/>
            <p:cNvSpPr>
              <a:spLocks noChangeArrowheads="1"/>
            </p:cNvSpPr>
            <p:nvPr/>
          </p:nvSpPr>
          <p:spPr bwMode="auto">
            <a:xfrm>
              <a:off x="851" y="3072"/>
              <a:ext cx="9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FF0000"/>
                  </a:solidFill>
                  <a:latin typeface="Verdana" charset="0"/>
                </a:rPr>
                <a:t> 6</a:t>
              </a:r>
              <a:r>
                <a:rPr lang="en-US" sz="2400" i="1">
                  <a:solidFill>
                    <a:srgbClr val="FF0000"/>
                  </a:solidFill>
                  <a:latin typeface="Verdana" charset="0"/>
                </a:rPr>
                <a:t>x</a:t>
              </a:r>
              <a:r>
                <a:rPr lang="en-US" sz="2400" baseline="30000">
                  <a:solidFill>
                    <a:srgbClr val="FF0000"/>
                  </a:solidFill>
                  <a:latin typeface="Verdana" charset="0"/>
                </a:rPr>
                <a:t>2</a:t>
              </a:r>
              <a:r>
                <a:rPr lang="en-US" sz="2400">
                  <a:latin typeface="Verdana" charset="0"/>
                </a:rPr>
                <a:t> </a:t>
              </a:r>
              <a:r>
                <a:rPr lang="en-US" sz="2400">
                  <a:solidFill>
                    <a:srgbClr val="3333FF"/>
                  </a:solidFill>
                  <a:latin typeface="Verdana" charset="0"/>
                </a:rPr>
                <a:t>– 4</a:t>
              </a:r>
              <a:r>
                <a:rPr lang="en-US" sz="2400" i="1">
                  <a:solidFill>
                    <a:srgbClr val="3333FF"/>
                  </a:solidFill>
                  <a:latin typeface="Verdana" charset="0"/>
                </a:rPr>
                <a:t>y</a:t>
              </a:r>
            </a:p>
          </p:txBody>
        </p:sp>
        <p:sp>
          <p:nvSpPr>
            <p:cNvPr id="64526" name="Rectangle 17"/>
            <p:cNvSpPr>
              <a:spLocks noChangeArrowheads="1"/>
            </p:cNvSpPr>
            <p:nvPr/>
          </p:nvSpPr>
          <p:spPr bwMode="auto">
            <a:xfrm>
              <a:off x="540" y="3328"/>
              <a:ext cx="12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Verdana" charset="0"/>
                </a:rPr>
                <a:t>+ </a:t>
              </a:r>
              <a:r>
                <a:rPr lang="en-US" sz="2400">
                  <a:solidFill>
                    <a:srgbClr val="FF0000"/>
                  </a:solidFill>
                  <a:latin typeface="Verdana" charset="0"/>
                </a:rPr>
                <a:t>–5</a:t>
              </a:r>
              <a:r>
                <a:rPr lang="en-US" sz="2400" i="1">
                  <a:solidFill>
                    <a:srgbClr val="FF0000"/>
                  </a:solidFill>
                  <a:latin typeface="Verdana" charset="0"/>
                </a:rPr>
                <a:t>x</a:t>
              </a:r>
              <a:r>
                <a:rPr lang="en-US" sz="2400" baseline="30000">
                  <a:solidFill>
                    <a:srgbClr val="FF0000"/>
                  </a:solidFill>
                  <a:latin typeface="Verdana" charset="0"/>
                </a:rPr>
                <a:t>2</a:t>
              </a:r>
              <a:r>
                <a:rPr lang="en-US" sz="2400">
                  <a:latin typeface="Verdana" charset="0"/>
                </a:rPr>
                <a:t> </a:t>
              </a:r>
              <a:r>
                <a:rPr lang="en-US" sz="2400">
                  <a:solidFill>
                    <a:srgbClr val="3333FF"/>
                  </a:solidFill>
                  <a:latin typeface="Verdana" charset="0"/>
                </a:rPr>
                <a:t>+  </a:t>
              </a:r>
              <a:r>
                <a:rPr lang="en-US" sz="2400" i="1">
                  <a:solidFill>
                    <a:srgbClr val="3333FF"/>
                  </a:solidFill>
                  <a:latin typeface="Verdana" charset="0"/>
                </a:rPr>
                <a:t>y</a:t>
              </a:r>
            </a:p>
          </p:txBody>
        </p:sp>
        <p:sp>
          <p:nvSpPr>
            <p:cNvPr id="64527" name="Line 18"/>
            <p:cNvSpPr>
              <a:spLocks noChangeShapeType="1"/>
            </p:cNvSpPr>
            <p:nvPr/>
          </p:nvSpPr>
          <p:spPr bwMode="auto">
            <a:xfrm>
              <a:off x="642" y="3616"/>
              <a:ext cx="12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1676400" y="5695950"/>
            <a:ext cx="123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FF0000"/>
                </a:solidFill>
                <a:latin typeface="Verdana" charset="0"/>
              </a:rPr>
              <a:t>x</a:t>
            </a:r>
            <a:r>
              <a:rPr lang="en-US" baseline="30000">
                <a:solidFill>
                  <a:srgbClr val="FF0000"/>
                </a:solidFill>
                <a:latin typeface="Verdana" charset="0"/>
              </a:rPr>
              <a:t>2</a:t>
            </a:r>
            <a:r>
              <a:rPr lang="en-US" baseline="30000">
                <a:latin typeface="Verdana" charset="0"/>
              </a:rPr>
              <a:t> </a:t>
            </a:r>
            <a:r>
              <a:rPr lang="en-US">
                <a:solidFill>
                  <a:srgbClr val="3333FF"/>
                </a:solidFill>
                <a:latin typeface="Verdana" charset="0"/>
              </a:rPr>
              <a:t>– 3</a:t>
            </a:r>
            <a:r>
              <a:rPr lang="en-US" i="1">
                <a:solidFill>
                  <a:srgbClr val="3333FF"/>
                </a:solidFill>
                <a:latin typeface="Verdana" charset="0"/>
              </a:rPr>
              <a:t>y</a:t>
            </a: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5486400" y="5722938"/>
            <a:ext cx="133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33FF"/>
                </a:solidFill>
                <a:cs typeface="Arial" charset="0"/>
              </a:rPr>
              <a:t>Simplify.</a:t>
            </a:r>
          </a:p>
        </p:txBody>
      </p:sp>
      <p:sp>
        <p:nvSpPr>
          <p:cNvPr id="17" name="Title 17"/>
          <p:cNvSpPr txBox="1">
            <a:spLocks/>
          </p:cNvSpPr>
          <p:nvPr/>
        </p:nvSpPr>
        <p:spPr>
          <a:xfrm>
            <a:off x="428625" y="-14287"/>
            <a:ext cx="8686800" cy="914400"/>
          </a:xfrm>
          <a:prstGeom prst="rect">
            <a:avLst/>
          </a:prstGeom>
        </p:spPr>
        <p:txBody>
          <a:bodyPr/>
          <a:lstStyle/>
          <a:p>
            <a:pPr algn="ctr" defTabSz="914400" eaLnBrk="1" hangingPunct="1">
              <a:defRPr/>
            </a:pPr>
            <a:r>
              <a:rPr lang="en-US" sz="40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COPY Separate Sheet of paper! </a:t>
            </a:r>
          </a:p>
          <a:p>
            <a:pPr algn="ctr" defTabSz="914400" eaLnBrk="1" hangingPunct="1">
              <a:defRPr/>
            </a:pPr>
            <a:r>
              <a:rPr lang="en-US" sz="40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Practice #1! Adding Polynomials</a:t>
            </a:r>
          </a:p>
        </p:txBody>
      </p:sp>
    </p:spTree>
    <p:extLst>
      <p:ext uri="{BB962C8B-B14F-4D97-AF65-F5344CB8AC3E}">
        <p14:creationId xmlns:p14="http://schemas.microsoft.com/office/powerpoint/2010/main" val="34656637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  <p:bldP spid="41992" grpId="0"/>
      <p:bldP spid="41993" grpId="0"/>
      <p:bldP spid="41995" grpId="0"/>
      <p:bldP spid="41996" grpId="0"/>
      <p:bldP spid="41999" grpId="0"/>
      <p:bldP spid="42003" grpId="0"/>
      <p:bldP spid="420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6"/>
          <p:cNvSpPr txBox="1">
            <a:spLocks noChangeArrowheads="1"/>
          </p:cNvSpPr>
          <p:nvPr/>
        </p:nvSpPr>
        <p:spPr bwMode="auto">
          <a:xfrm>
            <a:off x="0" y="208915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98513" indent="-798513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Verdana" charset="0"/>
              </a:rPr>
              <a:t>Add (5</a:t>
            </a:r>
            <a:r>
              <a:rPr lang="en-US" i="1">
                <a:latin typeface="Verdana" charset="0"/>
              </a:rPr>
              <a:t>a</a:t>
            </a:r>
            <a:r>
              <a:rPr lang="en-US" baseline="30000">
                <a:latin typeface="Verdana" charset="0"/>
              </a:rPr>
              <a:t>3 </a:t>
            </a:r>
            <a:r>
              <a:rPr lang="en-US">
                <a:latin typeface="Verdana" charset="0"/>
              </a:rPr>
              <a:t>+ 3</a:t>
            </a:r>
            <a:r>
              <a:rPr lang="en-US" i="1">
                <a:latin typeface="Verdana" charset="0"/>
              </a:rPr>
              <a:t>a</a:t>
            </a:r>
            <a:r>
              <a:rPr lang="en-US" baseline="30000">
                <a:latin typeface="Verdana" charset="0"/>
              </a:rPr>
              <a:t>2</a:t>
            </a:r>
            <a:r>
              <a:rPr lang="en-US">
                <a:latin typeface="Verdana" charset="0"/>
              </a:rPr>
              <a:t> – 6</a:t>
            </a:r>
            <a:r>
              <a:rPr lang="en-US" i="1">
                <a:latin typeface="Verdana" charset="0"/>
              </a:rPr>
              <a:t>a</a:t>
            </a:r>
            <a:r>
              <a:rPr lang="en-US">
                <a:latin typeface="Verdana" charset="0"/>
              </a:rPr>
              <a:t> + 12</a:t>
            </a:r>
            <a:r>
              <a:rPr lang="en-US" i="1">
                <a:latin typeface="Verdana" charset="0"/>
              </a:rPr>
              <a:t>a</a:t>
            </a:r>
            <a:r>
              <a:rPr lang="en-US" baseline="30000">
                <a:latin typeface="Verdana" charset="0"/>
              </a:rPr>
              <a:t>2</a:t>
            </a:r>
            <a:r>
              <a:rPr lang="en-US">
                <a:latin typeface="Verdana" charset="0"/>
              </a:rPr>
              <a:t>) + (7</a:t>
            </a:r>
            <a:r>
              <a:rPr lang="en-US" i="1">
                <a:latin typeface="Verdana" charset="0"/>
              </a:rPr>
              <a:t>a</a:t>
            </a:r>
            <a:r>
              <a:rPr lang="en-US" i="1" baseline="30000">
                <a:latin typeface="Verdana" charset="0"/>
              </a:rPr>
              <a:t>3</a:t>
            </a:r>
            <a:r>
              <a:rPr lang="en-US" i="1">
                <a:latin typeface="Verdana" charset="0"/>
              </a:rPr>
              <a:t> </a:t>
            </a:r>
            <a:r>
              <a:rPr lang="en-US">
                <a:latin typeface="Verdana" charset="0"/>
              </a:rPr>
              <a:t>–</a:t>
            </a:r>
            <a:r>
              <a:rPr lang="en-US" i="1">
                <a:latin typeface="Verdana" charset="0"/>
              </a:rPr>
              <a:t> </a:t>
            </a:r>
            <a:r>
              <a:rPr lang="en-US">
                <a:latin typeface="Verdana" charset="0"/>
              </a:rPr>
              <a:t>10</a:t>
            </a:r>
            <a:r>
              <a:rPr lang="en-US" i="1">
                <a:latin typeface="Verdana" charset="0"/>
              </a:rPr>
              <a:t>a</a:t>
            </a:r>
            <a:r>
              <a:rPr lang="en-US">
                <a:latin typeface="Verdana" charset="0"/>
              </a:rPr>
              <a:t>).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0" y="31242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Verdana" charset="0"/>
              </a:rPr>
              <a:t>(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5</a:t>
            </a:r>
            <a:r>
              <a:rPr lang="en-US" i="1">
                <a:solidFill>
                  <a:srgbClr val="FF0000"/>
                </a:solidFill>
                <a:latin typeface="Verdana" charset="0"/>
              </a:rPr>
              <a:t>a</a:t>
            </a:r>
            <a:r>
              <a:rPr lang="en-US" baseline="30000">
                <a:solidFill>
                  <a:srgbClr val="FF0000"/>
                </a:solidFill>
                <a:latin typeface="Verdana" charset="0"/>
              </a:rPr>
              <a:t>3</a:t>
            </a:r>
            <a:r>
              <a:rPr lang="en-US" baseline="30000">
                <a:latin typeface="Verdana" charset="0"/>
              </a:rPr>
              <a:t> </a:t>
            </a:r>
            <a:r>
              <a:rPr lang="en-US">
                <a:solidFill>
                  <a:srgbClr val="3333FF"/>
                </a:solidFill>
                <a:latin typeface="Verdana" charset="0"/>
              </a:rPr>
              <a:t>+ 3</a:t>
            </a:r>
            <a:r>
              <a:rPr lang="en-US" i="1">
                <a:solidFill>
                  <a:srgbClr val="3333FF"/>
                </a:solidFill>
                <a:latin typeface="Verdana" charset="0"/>
              </a:rPr>
              <a:t>a</a:t>
            </a:r>
            <a:r>
              <a:rPr lang="en-US" baseline="30000">
                <a:solidFill>
                  <a:srgbClr val="3333FF"/>
                </a:solidFill>
                <a:latin typeface="Verdana" charset="0"/>
              </a:rPr>
              <a:t>2</a:t>
            </a:r>
            <a:r>
              <a:rPr lang="en-US">
                <a:solidFill>
                  <a:srgbClr val="00CC66"/>
                </a:solidFill>
                <a:latin typeface="Verdana" charset="0"/>
              </a:rPr>
              <a:t> – 6</a:t>
            </a:r>
            <a:r>
              <a:rPr lang="en-US" i="1">
                <a:solidFill>
                  <a:srgbClr val="00CC66"/>
                </a:solidFill>
                <a:latin typeface="Verdana" charset="0"/>
              </a:rPr>
              <a:t>a</a:t>
            </a:r>
            <a:r>
              <a:rPr lang="en-US">
                <a:latin typeface="Verdana" charset="0"/>
              </a:rPr>
              <a:t> </a:t>
            </a:r>
            <a:r>
              <a:rPr lang="en-US">
                <a:solidFill>
                  <a:srgbClr val="3333FF"/>
                </a:solidFill>
                <a:latin typeface="Verdana" charset="0"/>
              </a:rPr>
              <a:t>+ 12</a:t>
            </a:r>
            <a:r>
              <a:rPr lang="en-US" i="1">
                <a:solidFill>
                  <a:srgbClr val="3333FF"/>
                </a:solidFill>
                <a:latin typeface="Verdana" charset="0"/>
              </a:rPr>
              <a:t>a</a:t>
            </a:r>
            <a:r>
              <a:rPr lang="en-US" baseline="30000">
                <a:solidFill>
                  <a:srgbClr val="3333FF"/>
                </a:solidFill>
                <a:latin typeface="Verdana" charset="0"/>
              </a:rPr>
              <a:t>2</a:t>
            </a:r>
            <a:r>
              <a:rPr lang="en-US">
                <a:latin typeface="Verdana" charset="0"/>
              </a:rPr>
              <a:t>) + (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7</a:t>
            </a:r>
            <a:r>
              <a:rPr lang="en-US" i="1">
                <a:solidFill>
                  <a:srgbClr val="FF0000"/>
                </a:solidFill>
                <a:latin typeface="Verdana" charset="0"/>
              </a:rPr>
              <a:t>a</a:t>
            </a:r>
            <a:r>
              <a:rPr lang="en-US" i="1" baseline="30000">
                <a:solidFill>
                  <a:srgbClr val="FF0000"/>
                </a:solidFill>
                <a:latin typeface="Verdana" charset="0"/>
              </a:rPr>
              <a:t>3</a:t>
            </a:r>
            <a:r>
              <a:rPr lang="en-US" i="1">
                <a:latin typeface="Verdana" charset="0"/>
              </a:rPr>
              <a:t> </a:t>
            </a:r>
            <a:r>
              <a:rPr lang="en-US">
                <a:solidFill>
                  <a:srgbClr val="00CC66"/>
                </a:solidFill>
                <a:latin typeface="Verdana" charset="0"/>
              </a:rPr>
              <a:t>–</a:t>
            </a:r>
            <a:r>
              <a:rPr lang="en-US" i="1">
                <a:solidFill>
                  <a:srgbClr val="00CC66"/>
                </a:solidFill>
                <a:latin typeface="Verdana" charset="0"/>
              </a:rPr>
              <a:t> </a:t>
            </a:r>
            <a:r>
              <a:rPr lang="en-US">
                <a:solidFill>
                  <a:srgbClr val="00CC66"/>
                </a:solidFill>
                <a:latin typeface="Verdana" charset="0"/>
              </a:rPr>
              <a:t>10</a:t>
            </a:r>
            <a:r>
              <a:rPr lang="en-US" i="1">
                <a:solidFill>
                  <a:srgbClr val="00CC66"/>
                </a:solidFill>
                <a:latin typeface="Verdana" charset="0"/>
              </a:rPr>
              <a:t>a</a:t>
            </a:r>
            <a:r>
              <a:rPr lang="en-US">
                <a:latin typeface="Verdana" charset="0"/>
              </a:rPr>
              <a:t>)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-76200" y="4054475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Verdana" charset="0"/>
              </a:rPr>
              <a:t>(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5</a:t>
            </a:r>
            <a:r>
              <a:rPr lang="en-US" i="1">
                <a:solidFill>
                  <a:srgbClr val="FF0000"/>
                </a:solidFill>
                <a:latin typeface="Verdana" charset="0"/>
              </a:rPr>
              <a:t>a</a:t>
            </a:r>
            <a:r>
              <a:rPr lang="en-US" baseline="30000">
                <a:solidFill>
                  <a:srgbClr val="FF0000"/>
                </a:solidFill>
                <a:latin typeface="Verdana" charset="0"/>
              </a:rPr>
              <a:t>3</a:t>
            </a:r>
            <a:r>
              <a:rPr lang="en-US" baseline="30000">
                <a:latin typeface="Verdana" charset="0"/>
              </a:rPr>
              <a:t> 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+ 7</a:t>
            </a:r>
            <a:r>
              <a:rPr lang="en-US" i="1">
                <a:solidFill>
                  <a:srgbClr val="FF0000"/>
                </a:solidFill>
                <a:latin typeface="Verdana" charset="0"/>
              </a:rPr>
              <a:t>a</a:t>
            </a:r>
            <a:r>
              <a:rPr lang="en-US" baseline="30000">
                <a:solidFill>
                  <a:srgbClr val="FF0000"/>
                </a:solidFill>
                <a:latin typeface="Verdana" charset="0"/>
              </a:rPr>
              <a:t>3</a:t>
            </a:r>
            <a:r>
              <a:rPr lang="en-US">
                <a:latin typeface="Verdana" charset="0"/>
              </a:rPr>
              <a:t>)</a:t>
            </a:r>
            <a:r>
              <a:rPr lang="en-US">
                <a:solidFill>
                  <a:srgbClr val="3333FF"/>
                </a:solidFill>
                <a:latin typeface="Verdana" charset="0"/>
              </a:rPr>
              <a:t> </a:t>
            </a:r>
            <a:r>
              <a:rPr lang="en-US">
                <a:latin typeface="Verdana" charset="0"/>
              </a:rPr>
              <a:t>+</a:t>
            </a:r>
            <a:r>
              <a:rPr lang="en-US">
                <a:solidFill>
                  <a:srgbClr val="3333FF"/>
                </a:solidFill>
                <a:latin typeface="Verdana" charset="0"/>
              </a:rPr>
              <a:t> (3</a:t>
            </a:r>
            <a:r>
              <a:rPr lang="en-US" i="1">
                <a:solidFill>
                  <a:srgbClr val="3333FF"/>
                </a:solidFill>
                <a:latin typeface="Verdana" charset="0"/>
              </a:rPr>
              <a:t>a</a:t>
            </a:r>
            <a:r>
              <a:rPr lang="en-US" baseline="30000">
                <a:solidFill>
                  <a:srgbClr val="3333FF"/>
                </a:solidFill>
                <a:latin typeface="Verdana" charset="0"/>
              </a:rPr>
              <a:t>2</a:t>
            </a:r>
            <a:r>
              <a:rPr lang="en-US">
                <a:latin typeface="Verdana" charset="0"/>
              </a:rPr>
              <a:t> </a:t>
            </a:r>
            <a:r>
              <a:rPr lang="en-US">
                <a:solidFill>
                  <a:srgbClr val="3333FF"/>
                </a:solidFill>
                <a:latin typeface="Verdana" charset="0"/>
              </a:rPr>
              <a:t>+ 12</a:t>
            </a:r>
            <a:r>
              <a:rPr lang="en-US" i="1">
                <a:solidFill>
                  <a:srgbClr val="3333FF"/>
                </a:solidFill>
                <a:latin typeface="Verdana" charset="0"/>
              </a:rPr>
              <a:t>a</a:t>
            </a:r>
            <a:r>
              <a:rPr lang="en-US" baseline="30000">
                <a:solidFill>
                  <a:srgbClr val="3333FF"/>
                </a:solidFill>
                <a:latin typeface="Verdana" charset="0"/>
              </a:rPr>
              <a:t>2</a:t>
            </a:r>
            <a:r>
              <a:rPr lang="en-US">
                <a:latin typeface="Verdana" charset="0"/>
              </a:rPr>
              <a:t>) + (</a:t>
            </a:r>
            <a:r>
              <a:rPr lang="en-US">
                <a:solidFill>
                  <a:srgbClr val="00CC66"/>
                </a:solidFill>
                <a:latin typeface="Verdana" charset="0"/>
              </a:rPr>
              <a:t>–10</a:t>
            </a:r>
            <a:r>
              <a:rPr lang="en-US" i="1">
                <a:solidFill>
                  <a:srgbClr val="00CC66"/>
                </a:solidFill>
                <a:latin typeface="Verdana" charset="0"/>
              </a:rPr>
              <a:t>a </a:t>
            </a:r>
            <a:r>
              <a:rPr lang="en-US">
                <a:solidFill>
                  <a:srgbClr val="00CC66"/>
                </a:solidFill>
                <a:latin typeface="Verdana" charset="0"/>
              </a:rPr>
              <a:t>– 6</a:t>
            </a:r>
            <a:r>
              <a:rPr lang="en-US" i="1">
                <a:solidFill>
                  <a:srgbClr val="00CC66"/>
                </a:solidFill>
                <a:latin typeface="Verdana" charset="0"/>
              </a:rPr>
              <a:t>a</a:t>
            </a:r>
            <a:r>
              <a:rPr lang="en-US">
                <a:latin typeface="Verdana" charset="0"/>
              </a:rPr>
              <a:t>)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823913" y="4876800"/>
            <a:ext cx="3367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Verdana" charset="0"/>
              </a:rPr>
              <a:t>12a</a:t>
            </a:r>
            <a:r>
              <a:rPr lang="en-US" baseline="30000">
                <a:latin typeface="Verdana" charset="0"/>
              </a:rPr>
              <a:t>3</a:t>
            </a:r>
            <a:r>
              <a:rPr lang="en-US">
                <a:latin typeface="Verdana" charset="0"/>
              </a:rPr>
              <a:t> + 15</a:t>
            </a:r>
            <a:r>
              <a:rPr lang="en-US" i="1">
                <a:latin typeface="Verdana" charset="0"/>
              </a:rPr>
              <a:t>a</a:t>
            </a:r>
            <a:r>
              <a:rPr lang="en-US" baseline="30000">
                <a:latin typeface="Verdana" charset="0"/>
              </a:rPr>
              <a:t>2</a:t>
            </a:r>
            <a:r>
              <a:rPr lang="en-US">
                <a:latin typeface="Verdana" charset="0"/>
              </a:rPr>
              <a:t> –</a:t>
            </a:r>
            <a:r>
              <a:rPr lang="en-US" i="1">
                <a:latin typeface="Verdana" charset="0"/>
              </a:rPr>
              <a:t> </a:t>
            </a:r>
            <a:r>
              <a:rPr lang="en-US">
                <a:latin typeface="Verdana" charset="0"/>
              </a:rPr>
              <a:t>16</a:t>
            </a:r>
            <a:r>
              <a:rPr lang="en-US" i="1">
                <a:latin typeface="Verdana" charset="0"/>
              </a:rPr>
              <a:t>a </a:t>
            </a:r>
            <a:endParaRPr lang="en-US">
              <a:latin typeface="Verdana" charset="0"/>
            </a:endParaRP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6538913" y="3146425"/>
            <a:ext cx="2640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33FF"/>
                </a:solidFill>
              </a:rPr>
              <a:t>Identify like terms.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6538913" y="4000500"/>
            <a:ext cx="31384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7663" indent="-347663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33FF"/>
                </a:solidFill>
              </a:rPr>
              <a:t>Group like terms together.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6538913" y="4899025"/>
            <a:ext cx="287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33FF"/>
                </a:solidFill>
              </a:rPr>
              <a:t>Combine like terms.</a:t>
            </a:r>
          </a:p>
        </p:txBody>
      </p:sp>
      <p:sp>
        <p:nvSpPr>
          <p:cNvPr id="66568" name="Title 9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pPr eaLnBrk="1" hangingPunct="1"/>
            <a:r>
              <a:rPr lang="en-US" dirty="0">
                <a:latin typeface="Trebuchet MS" charset="0"/>
              </a:rPr>
              <a:t>PRACTICE #2   </a:t>
            </a:r>
          </a:p>
        </p:txBody>
      </p:sp>
    </p:spTree>
    <p:extLst>
      <p:ext uri="{BB962C8B-B14F-4D97-AF65-F5344CB8AC3E}">
        <p14:creationId xmlns:p14="http://schemas.microsoft.com/office/powerpoint/2010/main" val="23916373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/>
      <p:bldP spid="44040" grpId="0"/>
      <p:bldP spid="44041" grpId="0"/>
      <p:bldP spid="44042" grpId="0"/>
      <p:bldP spid="44043" grpId="0"/>
      <p:bldP spid="440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8237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Verdana" charset="0"/>
              </a:rPr>
              <a:t>Add.</a:t>
            </a:r>
            <a:endParaRPr lang="en-US">
              <a:latin typeface="Times" charset="0"/>
            </a:endParaRPr>
          </a:p>
        </p:txBody>
      </p:sp>
      <p:sp>
        <p:nvSpPr>
          <p:cNvPr id="64514" name="Text Box 6"/>
          <p:cNvSpPr txBox="1">
            <a:spLocks noChangeArrowheads="1"/>
          </p:cNvSpPr>
          <p:nvPr/>
        </p:nvSpPr>
        <p:spPr bwMode="auto">
          <a:xfrm>
            <a:off x="428625" y="1981200"/>
            <a:ext cx="688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Verdana" charset="0"/>
              </a:rPr>
              <a:t>    (6</a:t>
            </a:r>
            <a:r>
              <a:rPr lang="en-US" i="1">
                <a:latin typeface="Verdana" charset="0"/>
              </a:rPr>
              <a:t>x</a:t>
            </a:r>
            <a:r>
              <a:rPr lang="en-US" baseline="30000">
                <a:latin typeface="Verdana" charset="0"/>
              </a:rPr>
              <a:t>2 </a:t>
            </a:r>
            <a:r>
              <a:rPr lang="en-US">
                <a:latin typeface="Verdana" charset="0"/>
              </a:rPr>
              <a:t>– 4</a:t>
            </a:r>
            <a:r>
              <a:rPr lang="en-US" i="1">
                <a:latin typeface="Verdana" charset="0"/>
              </a:rPr>
              <a:t>y</a:t>
            </a:r>
            <a:r>
              <a:rPr lang="en-US">
                <a:latin typeface="Verdana" charset="0"/>
              </a:rPr>
              <a:t>) + (3</a:t>
            </a:r>
            <a:r>
              <a:rPr lang="en-US" i="1">
                <a:latin typeface="Verdana" charset="0"/>
              </a:rPr>
              <a:t>x</a:t>
            </a:r>
            <a:r>
              <a:rPr lang="en-US" baseline="30000">
                <a:latin typeface="Verdana" charset="0"/>
              </a:rPr>
              <a:t>2 </a:t>
            </a:r>
            <a:r>
              <a:rPr lang="en-US">
                <a:latin typeface="Verdana" charset="0"/>
              </a:rPr>
              <a:t>+ 3</a:t>
            </a:r>
            <a:r>
              <a:rPr lang="en-US" i="1">
                <a:latin typeface="Verdana" charset="0"/>
              </a:rPr>
              <a:t>y </a:t>
            </a:r>
            <a:r>
              <a:rPr lang="en-US">
                <a:latin typeface="Verdana" charset="0"/>
              </a:rPr>
              <a:t>– 8</a:t>
            </a:r>
            <a:r>
              <a:rPr lang="en-US" i="1">
                <a:latin typeface="Verdana" charset="0"/>
              </a:rPr>
              <a:t>x</a:t>
            </a:r>
            <a:r>
              <a:rPr lang="en-US" baseline="30000">
                <a:latin typeface="Verdana" charset="0"/>
              </a:rPr>
              <a:t>2</a:t>
            </a:r>
            <a:r>
              <a:rPr lang="en-US">
                <a:latin typeface="Verdana" charset="0"/>
              </a:rPr>
              <a:t> – 2</a:t>
            </a:r>
            <a:r>
              <a:rPr lang="en-US" i="1">
                <a:latin typeface="Verdana" charset="0"/>
              </a:rPr>
              <a:t>y</a:t>
            </a:r>
            <a:r>
              <a:rPr lang="en-US">
                <a:latin typeface="Verdana" charset="0"/>
              </a:rPr>
              <a:t>)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5486400" y="3000375"/>
            <a:ext cx="2640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33FF"/>
                </a:solidFill>
              </a:rPr>
              <a:t>Identify like terms.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5486400" y="3657600"/>
            <a:ext cx="388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7663" indent="-347663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33FF"/>
                </a:solidFill>
              </a:rPr>
              <a:t>Group like terms together within each polynomial.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5486400" y="5334000"/>
            <a:ext cx="287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33FF"/>
                </a:solidFill>
              </a:rPr>
              <a:t>Combine like terms.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-25400" y="2987675"/>
            <a:ext cx="657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Verdana" charset="0"/>
              </a:rPr>
              <a:t>(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6</a:t>
            </a:r>
            <a:r>
              <a:rPr lang="en-US" i="1">
                <a:solidFill>
                  <a:srgbClr val="FF0000"/>
                </a:solidFill>
                <a:latin typeface="Verdana" charset="0"/>
              </a:rPr>
              <a:t>x</a:t>
            </a:r>
            <a:r>
              <a:rPr lang="en-US" baseline="30000">
                <a:solidFill>
                  <a:srgbClr val="FF0000"/>
                </a:solidFill>
                <a:latin typeface="Verdana" charset="0"/>
              </a:rPr>
              <a:t>2</a:t>
            </a:r>
            <a:r>
              <a:rPr lang="en-US">
                <a:latin typeface="Verdana" charset="0"/>
              </a:rPr>
              <a:t> </a:t>
            </a:r>
            <a:r>
              <a:rPr lang="en-US">
                <a:solidFill>
                  <a:srgbClr val="3333FF"/>
                </a:solidFill>
                <a:latin typeface="Verdana" charset="0"/>
              </a:rPr>
              <a:t>– 4</a:t>
            </a:r>
            <a:r>
              <a:rPr lang="en-US" i="1">
                <a:solidFill>
                  <a:srgbClr val="3333FF"/>
                </a:solidFill>
                <a:latin typeface="Verdana" charset="0"/>
              </a:rPr>
              <a:t>y</a:t>
            </a:r>
            <a:r>
              <a:rPr lang="en-US">
                <a:latin typeface="Verdana" charset="0"/>
              </a:rPr>
              <a:t>) + (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3</a:t>
            </a:r>
            <a:r>
              <a:rPr lang="en-US" i="1">
                <a:solidFill>
                  <a:srgbClr val="FF0000"/>
                </a:solidFill>
                <a:latin typeface="Verdana" charset="0"/>
              </a:rPr>
              <a:t>x</a:t>
            </a:r>
            <a:r>
              <a:rPr lang="en-US" baseline="30000">
                <a:solidFill>
                  <a:srgbClr val="FF0000"/>
                </a:solidFill>
                <a:latin typeface="Verdana" charset="0"/>
              </a:rPr>
              <a:t>2</a:t>
            </a:r>
            <a:r>
              <a:rPr lang="en-US" baseline="30000">
                <a:latin typeface="Verdana" charset="0"/>
              </a:rPr>
              <a:t> </a:t>
            </a:r>
            <a:r>
              <a:rPr lang="en-US">
                <a:solidFill>
                  <a:srgbClr val="3333FF"/>
                </a:solidFill>
                <a:latin typeface="Verdana" charset="0"/>
              </a:rPr>
              <a:t>+ 3</a:t>
            </a:r>
            <a:r>
              <a:rPr lang="en-US" i="1">
                <a:solidFill>
                  <a:srgbClr val="3333FF"/>
                </a:solidFill>
                <a:latin typeface="Verdana" charset="0"/>
              </a:rPr>
              <a:t>y 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–</a:t>
            </a:r>
            <a:r>
              <a:rPr lang="en-US" i="1">
                <a:solidFill>
                  <a:srgbClr val="FF0000"/>
                </a:solidFill>
                <a:latin typeface="Verdana" charset="0"/>
              </a:rPr>
              <a:t> 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8</a:t>
            </a:r>
            <a:r>
              <a:rPr lang="en-US" i="1">
                <a:solidFill>
                  <a:srgbClr val="FF0000"/>
                </a:solidFill>
                <a:latin typeface="Verdana" charset="0"/>
              </a:rPr>
              <a:t>x</a:t>
            </a:r>
            <a:r>
              <a:rPr lang="en-US" baseline="30000">
                <a:solidFill>
                  <a:srgbClr val="FF0000"/>
                </a:solidFill>
                <a:latin typeface="Verdana" charset="0"/>
              </a:rPr>
              <a:t>2</a:t>
            </a:r>
            <a:r>
              <a:rPr lang="en-US" baseline="30000">
                <a:solidFill>
                  <a:srgbClr val="3333FF"/>
                </a:solidFill>
                <a:latin typeface="Verdana" charset="0"/>
              </a:rPr>
              <a:t> </a:t>
            </a:r>
            <a:r>
              <a:rPr lang="en-US">
                <a:solidFill>
                  <a:srgbClr val="3333FF"/>
                </a:solidFill>
                <a:latin typeface="Verdana" charset="0"/>
              </a:rPr>
              <a:t>– 2</a:t>
            </a:r>
            <a:r>
              <a:rPr lang="en-US" i="1">
                <a:solidFill>
                  <a:srgbClr val="3333FF"/>
                </a:solidFill>
                <a:latin typeface="Verdana" charset="0"/>
              </a:rPr>
              <a:t>y</a:t>
            </a:r>
            <a:r>
              <a:rPr lang="en-US">
                <a:latin typeface="Verdana" charset="0"/>
              </a:rPr>
              <a:t>)</a:t>
            </a:r>
            <a:r>
              <a:rPr lang="en-US" i="1">
                <a:latin typeface="Verdana" charset="0"/>
              </a:rPr>
              <a:t>       </a:t>
            </a:r>
            <a:r>
              <a:rPr lang="en-US">
                <a:latin typeface="Verdana" charset="0"/>
              </a:rPr>
              <a:t> 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-20638" y="3810000"/>
            <a:ext cx="672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6400" indent="-4064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Verdana" charset="0"/>
              </a:rPr>
              <a:t>(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6</a:t>
            </a:r>
            <a:r>
              <a:rPr lang="en-US" i="1">
                <a:solidFill>
                  <a:srgbClr val="FF0000"/>
                </a:solidFill>
                <a:latin typeface="Verdana" charset="0"/>
              </a:rPr>
              <a:t>x</a:t>
            </a:r>
            <a:r>
              <a:rPr lang="en-US" baseline="30000">
                <a:solidFill>
                  <a:srgbClr val="FF0000"/>
                </a:solidFill>
                <a:latin typeface="Verdana" charset="0"/>
              </a:rPr>
              <a:t>2 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+ 3</a:t>
            </a:r>
            <a:r>
              <a:rPr lang="en-US" i="1">
                <a:solidFill>
                  <a:srgbClr val="FF0000"/>
                </a:solidFill>
                <a:latin typeface="Verdana" charset="0"/>
              </a:rPr>
              <a:t>x</a:t>
            </a:r>
            <a:r>
              <a:rPr lang="en-US" baseline="30000">
                <a:solidFill>
                  <a:srgbClr val="FF0000"/>
                </a:solidFill>
                <a:latin typeface="Verdana" charset="0"/>
              </a:rPr>
              <a:t>2 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– 8</a:t>
            </a:r>
            <a:r>
              <a:rPr lang="en-US" i="1">
                <a:solidFill>
                  <a:srgbClr val="FF0000"/>
                </a:solidFill>
                <a:latin typeface="Verdana" charset="0"/>
              </a:rPr>
              <a:t>x</a:t>
            </a:r>
            <a:r>
              <a:rPr lang="en-US" baseline="30000">
                <a:solidFill>
                  <a:srgbClr val="FF0000"/>
                </a:solidFill>
                <a:latin typeface="Verdana" charset="0"/>
              </a:rPr>
              <a:t>2</a:t>
            </a:r>
            <a:r>
              <a:rPr lang="en-US">
                <a:latin typeface="Verdana" charset="0"/>
              </a:rPr>
              <a:t>) +</a:t>
            </a:r>
            <a:r>
              <a:rPr lang="en-US">
                <a:solidFill>
                  <a:srgbClr val="3333FF"/>
                </a:solidFill>
                <a:latin typeface="Verdana" charset="0"/>
              </a:rPr>
              <a:t> (3</a:t>
            </a:r>
            <a:r>
              <a:rPr lang="en-US" i="1">
                <a:solidFill>
                  <a:srgbClr val="3333FF"/>
                </a:solidFill>
                <a:latin typeface="Verdana" charset="0"/>
              </a:rPr>
              <a:t>y </a:t>
            </a:r>
            <a:r>
              <a:rPr lang="en-US">
                <a:solidFill>
                  <a:srgbClr val="3333FF"/>
                </a:solidFill>
                <a:latin typeface="Verdana" charset="0"/>
              </a:rPr>
              <a:t>– 4</a:t>
            </a:r>
            <a:r>
              <a:rPr lang="en-US" i="1">
                <a:solidFill>
                  <a:srgbClr val="3333FF"/>
                </a:solidFill>
                <a:latin typeface="Verdana" charset="0"/>
              </a:rPr>
              <a:t>y</a:t>
            </a:r>
            <a:r>
              <a:rPr lang="en-US">
                <a:solidFill>
                  <a:srgbClr val="3333FF"/>
                </a:solidFill>
                <a:latin typeface="Verdana" charset="0"/>
              </a:rPr>
              <a:t> – 2</a:t>
            </a:r>
            <a:r>
              <a:rPr lang="en-US" i="1">
                <a:solidFill>
                  <a:srgbClr val="3333FF"/>
                </a:solidFill>
                <a:latin typeface="Verdana" charset="0"/>
              </a:rPr>
              <a:t>y</a:t>
            </a:r>
            <a:r>
              <a:rPr lang="en-US">
                <a:latin typeface="Verdana" charset="0"/>
              </a:rPr>
              <a:t>)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5486400" y="49530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33FF"/>
                </a:solidFill>
              </a:rPr>
              <a:t>Use the vertical method.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857250" y="4876800"/>
            <a:ext cx="2143125" cy="863600"/>
            <a:chOff x="540" y="3072"/>
            <a:chExt cx="1350" cy="544"/>
          </a:xfrm>
        </p:grpSpPr>
        <p:sp>
          <p:nvSpPr>
            <p:cNvPr id="64525" name="Rectangle 16"/>
            <p:cNvSpPr>
              <a:spLocks noChangeArrowheads="1"/>
            </p:cNvSpPr>
            <p:nvPr/>
          </p:nvSpPr>
          <p:spPr bwMode="auto">
            <a:xfrm>
              <a:off x="851" y="3072"/>
              <a:ext cx="9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FF0000"/>
                  </a:solidFill>
                  <a:latin typeface="Verdana" charset="0"/>
                </a:rPr>
                <a:t> 6</a:t>
              </a:r>
              <a:r>
                <a:rPr lang="en-US" sz="2400" i="1">
                  <a:solidFill>
                    <a:srgbClr val="FF0000"/>
                  </a:solidFill>
                  <a:latin typeface="Verdana" charset="0"/>
                </a:rPr>
                <a:t>x</a:t>
              </a:r>
              <a:r>
                <a:rPr lang="en-US" sz="2400" baseline="30000">
                  <a:solidFill>
                    <a:srgbClr val="FF0000"/>
                  </a:solidFill>
                  <a:latin typeface="Verdana" charset="0"/>
                </a:rPr>
                <a:t>2</a:t>
              </a:r>
              <a:r>
                <a:rPr lang="en-US" sz="2400">
                  <a:latin typeface="Verdana" charset="0"/>
                </a:rPr>
                <a:t> </a:t>
              </a:r>
              <a:r>
                <a:rPr lang="en-US" sz="2400">
                  <a:solidFill>
                    <a:srgbClr val="3333FF"/>
                  </a:solidFill>
                  <a:latin typeface="Verdana" charset="0"/>
                </a:rPr>
                <a:t>– 4</a:t>
              </a:r>
              <a:r>
                <a:rPr lang="en-US" sz="2400" i="1">
                  <a:solidFill>
                    <a:srgbClr val="3333FF"/>
                  </a:solidFill>
                  <a:latin typeface="Verdana" charset="0"/>
                </a:rPr>
                <a:t>y</a:t>
              </a:r>
            </a:p>
          </p:txBody>
        </p:sp>
        <p:sp>
          <p:nvSpPr>
            <p:cNvPr id="64526" name="Rectangle 17"/>
            <p:cNvSpPr>
              <a:spLocks noChangeArrowheads="1"/>
            </p:cNvSpPr>
            <p:nvPr/>
          </p:nvSpPr>
          <p:spPr bwMode="auto">
            <a:xfrm>
              <a:off x="540" y="3328"/>
              <a:ext cx="12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Verdana" charset="0"/>
                </a:rPr>
                <a:t>+ </a:t>
              </a:r>
              <a:r>
                <a:rPr lang="en-US" sz="2400">
                  <a:solidFill>
                    <a:srgbClr val="FF0000"/>
                  </a:solidFill>
                  <a:latin typeface="Verdana" charset="0"/>
                </a:rPr>
                <a:t>–5</a:t>
              </a:r>
              <a:r>
                <a:rPr lang="en-US" sz="2400" i="1">
                  <a:solidFill>
                    <a:srgbClr val="FF0000"/>
                  </a:solidFill>
                  <a:latin typeface="Verdana" charset="0"/>
                </a:rPr>
                <a:t>x</a:t>
              </a:r>
              <a:r>
                <a:rPr lang="en-US" sz="2400" baseline="30000">
                  <a:solidFill>
                    <a:srgbClr val="FF0000"/>
                  </a:solidFill>
                  <a:latin typeface="Verdana" charset="0"/>
                </a:rPr>
                <a:t>2</a:t>
              </a:r>
              <a:r>
                <a:rPr lang="en-US" sz="2400">
                  <a:latin typeface="Verdana" charset="0"/>
                </a:rPr>
                <a:t> </a:t>
              </a:r>
              <a:r>
                <a:rPr lang="en-US" sz="2400">
                  <a:solidFill>
                    <a:srgbClr val="3333FF"/>
                  </a:solidFill>
                  <a:latin typeface="Verdana" charset="0"/>
                </a:rPr>
                <a:t>+  </a:t>
              </a:r>
              <a:r>
                <a:rPr lang="en-US" sz="2400" i="1">
                  <a:solidFill>
                    <a:srgbClr val="3333FF"/>
                  </a:solidFill>
                  <a:latin typeface="Verdana" charset="0"/>
                </a:rPr>
                <a:t>y</a:t>
              </a:r>
            </a:p>
          </p:txBody>
        </p:sp>
        <p:sp>
          <p:nvSpPr>
            <p:cNvPr id="64527" name="Line 18"/>
            <p:cNvSpPr>
              <a:spLocks noChangeShapeType="1"/>
            </p:cNvSpPr>
            <p:nvPr/>
          </p:nvSpPr>
          <p:spPr bwMode="auto">
            <a:xfrm>
              <a:off x="642" y="3616"/>
              <a:ext cx="12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1676400" y="5695950"/>
            <a:ext cx="123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FF0000"/>
                </a:solidFill>
                <a:latin typeface="Verdana" charset="0"/>
              </a:rPr>
              <a:t>x</a:t>
            </a:r>
            <a:r>
              <a:rPr lang="en-US" baseline="30000">
                <a:solidFill>
                  <a:srgbClr val="FF0000"/>
                </a:solidFill>
                <a:latin typeface="Verdana" charset="0"/>
              </a:rPr>
              <a:t>2</a:t>
            </a:r>
            <a:r>
              <a:rPr lang="en-US" baseline="30000">
                <a:latin typeface="Verdana" charset="0"/>
              </a:rPr>
              <a:t> </a:t>
            </a:r>
            <a:r>
              <a:rPr lang="en-US">
                <a:solidFill>
                  <a:srgbClr val="3333FF"/>
                </a:solidFill>
                <a:latin typeface="Verdana" charset="0"/>
              </a:rPr>
              <a:t>– 3</a:t>
            </a:r>
            <a:r>
              <a:rPr lang="en-US" i="1">
                <a:solidFill>
                  <a:srgbClr val="3333FF"/>
                </a:solidFill>
                <a:latin typeface="Verdana" charset="0"/>
              </a:rPr>
              <a:t>y</a:t>
            </a: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5486400" y="5722938"/>
            <a:ext cx="133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33FF"/>
                </a:solidFill>
                <a:cs typeface="Arial" charset="0"/>
              </a:rPr>
              <a:t>Simplify.</a:t>
            </a:r>
          </a:p>
        </p:txBody>
      </p:sp>
      <p:sp>
        <p:nvSpPr>
          <p:cNvPr id="17" name="Title 17"/>
          <p:cNvSpPr txBox="1">
            <a:spLocks/>
          </p:cNvSpPr>
          <p:nvPr/>
        </p:nvSpPr>
        <p:spPr>
          <a:xfrm>
            <a:off x="428625" y="-14287"/>
            <a:ext cx="8686800" cy="914400"/>
          </a:xfrm>
          <a:prstGeom prst="rect">
            <a:avLst/>
          </a:prstGeom>
        </p:spPr>
        <p:txBody>
          <a:bodyPr/>
          <a:lstStyle/>
          <a:p>
            <a:pPr algn="ctr" defTabSz="914400" eaLnBrk="1" hangingPunct="1">
              <a:defRPr/>
            </a:pPr>
            <a:r>
              <a:rPr lang="en-US" sz="40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COPY Separate Sheet of paper! </a:t>
            </a:r>
          </a:p>
          <a:p>
            <a:pPr algn="ctr" defTabSz="914400" eaLnBrk="1" hangingPunct="1">
              <a:defRPr/>
            </a:pPr>
            <a:r>
              <a:rPr lang="en-US" sz="40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Practice #1! Adding Polynomials</a:t>
            </a:r>
          </a:p>
        </p:txBody>
      </p:sp>
    </p:spTree>
    <p:extLst>
      <p:ext uri="{BB962C8B-B14F-4D97-AF65-F5344CB8AC3E}">
        <p14:creationId xmlns:p14="http://schemas.microsoft.com/office/powerpoint/2010/main" val="18637313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  <p:bldP spid="41992" grpId="0"/>
      <p:bldP spid="41993" grpId="0"/>
      <p:bldP spid="41995" grpId="0"/>
      <p:bldP spid="41996" grpId="0"/>
      <p:bldP spid="41999" grpId="0"/>
      <p:bldP spid="42003" grpId="0"/>
      <p:bldP spid="420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6"/>
          <p:cNvSpPr txBox="1">
            <a:spLocks noChangeArrowheads="1"/>
          </p:cNvSpPr>
          <p:nvPr/>
        </p:nvSpPr>
        <p:spPr bwMode="auto">
          <a:xfrm>
            <a:off x="0" y="208915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98513" indent="-798513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Verdana" charset="0"/>
              </a:rPr>
              <a:t>Add (5</a:t>
            </a:r>
            <a:r>
              <a:rPr lang="en-US" i="1" dirty="0">
                <a:latin typeface="Verdana" charset="0"/>
              </a:rPr>
              <a:t>a</a:t>
            </a:r>
            <a:r>
              <a:rPr lang="en-US" baseline="30000" dirty="0">
                <a:latin typeface="Verdana" charset="0"/>
              </a:rPr>
              <a:t>3 </a:t>
            </a:r>
            <a:r>
              <a:rPr lang="en-US" dirty="0">
                <a:latin typeface="Verdana" charset="0"/>
              </a:rPr>
              <a:t>+ 3</a:t>
            </a:r>
            <a:r>
              <a:rPr lang="en-US" i="1" dirty="0">
                <a:latin typeface="Verdana" charset="0"/>
              </a:rPr>
              <a:t>a</a:t>
            </a:r>
            <a:r>
              <a:rPr lang="en-US" baseline="30000" dirty="0">
                <a:latin typeface="Verdana" charset="0"/>
              </a:rPr>
              <a:t>2</a:t>
            </a:r>
            <a:r>
              <a:rPr lang="en-US" dirty="0">
                <a:latin typeface="Verdana" charset="0"/>
              </a:rPr>
              <a:t> – 6</a:t>
            </a:r>
            <a:r>
              <a:rPr lang="en-US" i="1" dirty="0">
                <a:latin typeface="Verdana" charset="0"/>
              </a:rPr>
              <a:t>a</a:t>
            </a:r>
            <a:r>
              <a:rPr lang="en-US" dirty="0">
                <a:latin typeface="Verdana" charset="0"/>
              </a:rPr>
              <a:t> + 12</a:t>
            </a:r>
            <a:r>
              <a:rPr lang="en-US" i="1" dirty="0">
                <a:latin typeface="Verdana" charset="0"/>
              </a:rPr>
              <a:t>a</a:t>
            </a:r>
            <a:r>
              <a:rPr lang="en-US" baseline="30000" dirty="0">
                <a:latin typeface="Verdana" charset="0"/>
              </a:rPr>
              <a:t>2</a:t>
            </a:r>
            <a:r>
              <a:rPr lang="en-US" dirty="0">
                <a:latin typeface="Verdana" charset="0"/>
              </a:rPr>
              <a:t>) + (7</a:t>
            </a:r>
            <a:r>
              <a:rPr lang="en-US" i="1" dirty="0">
                <a:latin typeface="Verdana" charset="0"/>
              </a:rPr>
              <a:t>a</a:t>
            </a:r>
            <a:r>
              <a:rPr lang="en-US" i="1" baseline="30000" dirty="0">
                <a:latin typeface="Verdana" charset="0"/>
              </a:rPr>
              <a:t>3</a:t>
            </a:r>
            <a:r>
              <a:rPr lang="en-US" i="1" dirty="0">
                <a:latin typeface="Verdana" charset="0"/>
              </a:rPr>
              <a:t> </a:t>
            </a:r>
            <a:r>
              <a:rPr lang="en-US" dirty="0">
                <a:latin typeface="Verdana" charset="0"/>
              </a:rPr>
              <a:t>–</a:t>
            </a:r>
            <a:r>
              <a:rPr lang="en-US" i="1" dirty="0">
                <a:latin typeface="Verdana" charset="0"/>
              </a:rPr>
              <a:t> </a:t>
            </a:r>
            <a:r>
              <a:rPr lang="en-US" dirty="0">
                <a:latin typeface="Verdana" charset="0"/>
              </a:rPr>
              <a:t>10</a:t>
            </a:r>
            <a:r>
              <a:rPr lang="en-US" i="1" dirty="0">
                <a:latin typeface="Verdana" charset="0"/>
              </a:rPr>
              <a:t>a</a:t>
            </a:r>
            <a:r>
              <a:rPr lang="en-US" dirty="0">
                <a:latin typeface="Verdana" charset="0"/>
              </a:rPr>
              <a:t>).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0" y="31242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Verdana" charset="0"/>
              </a:rPr>
              <a:t>(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5</a:t>
            </a:r>
            <a:r>
              <a:rPr lang="en-US" i="1">
                <a:solidFill>
                  <a:srgbClr val="FF0000"/>
                </a:solidFill>
                <a:latin typeface="Verdana" charset="0"/>
              </a:rPr>
              <a:t>a</a:t>
            </a:r>
            <a:r>
              <a:rPr lang="en-US" baseline="30000">
                <a:solidFill>
                  <a:srgbClr val="FF0000"/>
                </a:solidFill>
                <a:latin typeface="Verdana" charset="0"/>
              </a:rPr>
              <a:t>3</a:t>
            </a:r>
            <a:r>
              <a:rPr lang="en-US" baseline="30000">
                <a:latin typeface="Verdana" charset="0"/>
              </a:rPr>
              <a:t> </a:t>
            </a:r>
            <a:r>
              <a:rPr lang="en-US">
                <a:solidFill>
                  <a:srgbClr val="3333FF"/>
                </a:solidFill>
                <a:latin typeface="Verdana" charset="0"/>
              </a:rPr>
              <a:t>+ 3</a:t>
            </a:r>
            <a:r>
              <a:rPr lang="en-US" i="1">
                <a:solidFill>
                  <a:srgbClr val="3333FF"/>
                </a:solidFill>
                <a:latin typeface="Verdana" charset="0"/>
              </a:rPr>
              <a:t>a</a:t>
            </a:r>
            <a:r>
              <a:rPr lang="en-US" baseline="30000">
                <a:solidFill>
                  <a:srgbClr val="3333FF"/>
                </a:solidFill>
                <a:latin typeface="Verdana" charset="0"/>
              </a:rPr>
              <a:t>2</a:t>
            </a:r>
            <a:r>
              <a:rPr lang="en-US">
                <a:solidFill>
                  <a:srgbClr val="00CC66"/>
                </a:solidFill>
                <a:latin typeface="Verdana" charset="0"/>
              </a:rPr>
              <a:t> – 6</a:t>
            </a:r>
            <a:r>
              <a:rPr lang="en-US" i="1">
                <a:solidFill>
                  <a:srgbClr val="00CC66"/>
                </a:solidFill>
                <a:latin typeface="Verdana" charset="0"/>
              </a:rPr>
              <a:t>a</a:t>
            </a:r>
            <a:r>
              <a:rPr lang="en-US">
                <a:latin typeface="Verdana" charset="0"/>
              </a:rPr>
              <a:t> </a:t>
            </a:r>
            <a:r>
              <a:rPr lang="en-US">
                <a:solidFill>
                  <a:srgbClr val="3333FF"/>
                </a:solidFill>
                <a:latin typeface="Verdana" charset="0"/>
              </a:rPr>
              <a:t>+ 12</a:t>
            </a:r>
            <a:r>
              <a:rPr lang="en-US" i="1">
                <a:solidFill>
                  <a:srgbClr val="3333FF"/>
                </a:solidFill>
                <a:latin typeface="Verdana" charset="0"/>
              </a:rPr>
              <a:t>a</a:t>
            </a:r>
            <a:r>
              <a:rPr lang="en-US" baseline="30000">
                <a:solidFill>
                  <a:srgbClr val="3333FF"/>
                </a:solidFill>
                <a:latin typeface="Verdana" charset="0"/>
              </a:rPr>
              <a:t>2</a:t>
            </a:r>
            <a:r>
              <a:rPr lang="en-US">
                <a:latin typeface="Verdana" charset="0"/>
              </a:rPr>
              <a:t>) + (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7</a:t>
            </a:r>
            <a:r>
              <a:rPr lang="en-US" i="1">
                <a:solidFill>
                  <a:srgbClr val="FF0000"/>
                </a:solidFill>
                <a:latin typeface="Verdana" charset="0"/>
              </a:rPr>
              <a:t>a</a:t>
            </a:r>
            <a:r>
              <a:rPr lang="en-US" i="1" baseline="30000">
                <a:solidFill>
                  <a:srgbClr val="FF0000"/>
                </a:solidFill>
                <a:latin typeface="Verdana" charset="0"/>
              </a:rPr>
              <a:t>3</a:t>
            </a:r>
            <a:r>
              <a:rPr lang="en-US" i="1">
                <a:latin typeface="Verdana" charset="0"/>
              </a:rPr>
              <a:t> </a:t>
            </a:r>
            <a:r>
              <a:rPr lang="en-US">
                <a:solidFill>
                  <a:srgbClr val="00CC66"/>
                </a:solidFill>
                <a:latin typeface="Verdana" charset="0"/>
              </a:rPr>
              <a:t>–</a:t>
            </a:r>
            <a:r>
              <a:rPr lang="en-US" i="1">
                <a:solidFill>
                  <a:srgbClr val="00CC66"/>
                </a:solidFill>
                <a:latin typeface="Verdana" charset="0"/>
              </a:rPr>
              <a:t> </a:t>
            </a:r>
            <a:r>
              <a:rPr lang="en-US">
                <a:solidFill>
                  <a:srgbClr val="00CC66"/>
                </a:solidFill>
                <a:latin typeface="Verdana" charset="0"/>
              </a:rPr>
              <a:t>10</a:t>
            </a:r>
            <a:r>
              <a:rPr lang="en-US" i="1">
                <a:solidFill>
                  <a:srgbClr val="00CC66"/>
                </a:solidFill>
                <a:latin typeface="Verdana" charset="0"/>
              </a:rPr>
              <a:t>a</a:t>
            </a:r>
            <a:r>
              <a:rPr lang="en-US">
                <a:latin typeface="Verdana" charset="0"/>
              </a:rPr>
              <a:t>)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-76200" y="4054475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Verdana" charset="0"/>
              </a:rPr>
              <a:t>(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5</a:t>
            </a:r>
            <a:r>
              <a:rPr lang="en-US" i="1">
                <a:solidFill>
                  <a:srgbClr val="FF0000"/>
                </a:solidFill>
                <a:latin typeface="Verdana" charset="0"/>
              </a:rPr>
              <a:t>a</a:t>
            </a:r>
            <a:r>
              <a:rPr lang="en-US" baseline="30000">
                <a:solidFill>
                  <a:srgbClr val="FF0000"/>
                </a:solidFill>
                <a:latin typeface="Verdana" charset="0"/>
              </a:rPr>
              <a:t>3</a:t>
            </a:r>
            <a:r>
              <a:rPr lang="en-US" baseline="30000">
                <a:latin typeface="Verdana" charset="0"/>
              </a:rPr>
              <a:t> 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+ 7</a:t>
            </a:r>
            <a:r>
              <a:rPr lang="en-US" i="1">
                <a:solidFill>
                  <a:srgbClr val="FF0000"/>
                </a:solidFill>
                <a:latin typeface="Verdana" charset="0"/>
              </a:rPr>
              <a:t>a</a:t>
            </a:r>
            <a:r>
              <a:rPr lang="en-US" baseline="30000">
                <a:solidFill>
                  <a:srgbClr val="FF0000"/>
                </a:solidFill>
                <a:latin typeface="Verdana" charset="0"/>
              </a:rPr>
              <a:t>3</a:t>
            </a:r>
            <a:r>
              <a:rPr lang="en-US">
                <a:latin typeface="Verdana" charset="0"/>
              </a:rPr>
              <a:t>)</a:t>
            </a:r>
            <a:r>
              <a:rPr lang="en-US">
                <a:solidFill>
                  <a:srgbClr val="3333FF"/>
                </a:solidFill>
                <a:latin typeface="Verdana" charset="0"/>
              </a:rPr>
              <a:t> </a:t>
            </a:r>
            <a:r>
              <a:rPr lang="en-US">
                <a:latin typeface="Verdana" charset="0"/>
              </a:rPr>
              <a:t>+</a:t>
            </a:r>
            <a:r>
              <a:rPr lang="en-US">
                <a:solidFill>
                  <a:srgbClr val="3333FF"/>
                </a:solidFill>
                <a:latin typeface="Verdana" charset="0"/>
              </a:rPr>
              <a:t> (3</a:t>
            </a:r>
            <a:r>
              <a:rPr lang="en-US" i="1">
                <a:solidFill>
                  <a:srgbClr val="3333FF"/>
                </a:solidFill>
                <a:latin typeface="Verdana" charset="0"/>
              </a:rPr>
              <a:t>a</a:t>
            </a:r>
            <a:r>
              <a:rPr lang="en-US" baseline="30000">
                <a:solidFill>
                  <a:srgbClr val="3333FF"/>
                </a:solidFill>
                <a:latin typeface="Verdana" charset="0"/>
              </a:rPr>
              <a:t>2</a:t>
            </a:r>
            <a:r>
              <a:rPr lang="en-US">
                <a:latin typeface="Verdana" charset="0"/>
              </a:rPr>
              <a:t> </a:t>
            </a:r>
            <a:r>
              <a:rPr lang="en-US">
                <a:solidFill>
                  <a:srgbClr val="3333FF"/>
                </a:solidFill>
                <a:latin typeface="Verdana" charset="0"/>
              </a:rPr>
              <a:t>+ 12</a:t>
            </a:r>
            <a:r>
              <a:rPr lang="en-US" i="1">
                <a:solidFill>
                  <a:srgbClr val="3333FF"/>
                </a:solidFill>
                <a:latin typeface="Verdana" charset="0"/>
              </a:rPr>
              <a:t>a</a:t>
            </a:r>
            <a:r>
              <a:rPr lang="en-US" baseline="30000">
                <a:solidFill>
                  <a:srgbClr val="3333FF"/>
                </a:solidFill>
                <a:latin typeface="Verdana" charset="0"/>
              </a:rPr>
              <a:t>2</a:t>
            </a:r>
            <a:r>
              <a:rPr lang="en-US">
                <a:latin typeface="Verdana" charset="0"/>
              </a:rPr>
              <a:t>) + (</a:t>
            </a:r>
            <a:r>
              <a:rPr lang="en-US">
                <a:solidFill>
                  <a:srgbClr val="00CC66"/>
                </a:solidFill>
                <a:latin typeface="Verdana" charset="0"/>
              </a:rPr>
              <a:t>–10</a:t>
            </a:r>
            <a:r>
              <a:rPr lang="en-US" i="1">
                <a:solidFill>
                  <a:srgbClr val="00CC66"/>
                </a:solidFill>
                <a:latin typeface="Verdana" charset="0"/>
              </a:rPr>
              <a:t>a </a:t>
            </a:r>
            <a:r>
              <a:rPr lang="en-US">
                <a:solidFill>
                  <a:srgbClr val="00CC66"/>
                </a:solidFill>
                <a:latin typeface="Verdana" charset="0"/>
              </a:rPr>
              <a:t>– 6</a:t>
            </a:r>
            <a:r>
              <a:rPr lang="en-US" i="1">
                <a:solidFill>
                  <a:srgbClr val="00CC66"/>
                </a:solidFill>
                <a:latin typeface="Verdana" charset="0"/>
              </a:rPr>
              <a:t>a</a:t>
            </a:r>
            <a:r>
              <a:rPr lang="en-US">
                <a:latin typeface="Verdana" charset="0"/>
              </a:rPr>
              <a:t>)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823913" y="4876800"/>
            <a:ext cx="3367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Verdana" charset="0"/>
              </a:rPr>
              <a:t>12a</a:t>
            </a:r>
            <a:r>
              <a:rPr lang="en-US" baseline="30000">
                <a:latin typeface="Verdana" charset="0"/>
              </a:rPr>
              <a:t>3</a:t>
            </a:r>
            <a:r>
              <a:rPr lang="en-US">
                <a:latin typeface="Verdana" charset="0"/>
              </a:rPr>
              <a:t> + 15</a:t>
            </a:r>
            <a:r>
              <a:rPr lang="en-US" i="1">
                <a:latin typeface="Verdana" charset="0"/>
              </a:rPr>
              <a:t>a</a:t>
            </a:r>
            <a:r>
              <a:rPr lang="en-US" baseline="30000">
                <a:latin typeface="Verdana" charset="0"/>
              </a:rPr>
              <a:t>2</a:t>
            </a:r>
            <a:r>
              <a:rPr lang="en-US">
                <a:latin typeface="Verdana" charset="0"/>
              </a:rPr>
              <a:t> –</a:t>
            </a:r>
            <a:r>
              <a:rPr lang="en-US" i="1">
                <a:latin typeface="Verdana" charset="0"/>
              </a:rPr>
              <a:t> </a:t>
            </a:r>
            <a:r>
              <a:rPr lang="en-US">
                <a:latin typeface="Verdana" charset="0"/>
              </a:rPr>
              <a:t>16</a:t>
            </a:r>
            <a:r>
              <a:rPr lang="en-US" i="1">
                <a:latin typeface="Verdana" charset="0"/>
              </a:rPr>
              <a:t>a </a:t>
            </a:r>
            <a:endParaRPr lang="en-US">
              <a:latin typeface="Verdana" charset="0"/>
            </a:endParaRP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6538913" y="3146425"/>
            <a:ext cx="2640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33FF"/>
                </a:solidFill>
              </a:rPr>
              <a:t>Identify like terms.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6538913" y="4000500"/>
            <a:ext cx="31384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7663" indent="-347663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33FF"/>
                </a:solidFill>
              </a:rPr>
              <a:t>Group like terms together.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6538913" y="4899025"/>
            <a:ext cx="287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33FF"/>
                </a:solidFill>
              </a:rPr>
              <a:t>Combine like terms.</a:t>
            </a:r>
          </a:p>
        </p:txBody>
      </p:sp>
      <p:sp>
        <p:nvSpPr>
          <p:cNvPr id="66568" name="Title 9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pPr eaLnBrk="1" hangingPunct="1"/>
            <a:r>
              <a:rPr lang="en-US" dirty="0">
                <a:latin typeface="Trebuchet MS" charset="0"/>
              </a:rPr>
              <a:t>PRACTICE #1   </a:t>
            </a:r>
          </a:p>
        </p:txBody>
      </p:sp>
    </p:spTree>
    <p:extLst>
      <p:ext uri="{BB962C8B-B14F-4D97-AF65-F5344CB8AC3E}">
        <p14:creationId xmlns:p14="http://schemas.microsoft.com/office/powerpoint/2010/main" val="24661224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/>
      <p:bldP spid="44040" grpId="0"/>
      <p:bldP spid="44041" grpId="0"/>
      <p:bldP spid="44042" grpId="0"/>
      <p:bldP spid="44043" grpId="0"/>
      <p:bldP spid="440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4"/>
          <p:cNvSpPr txBox="1">
            <a:spLocks noChangeArrowheads="1"/>
          </p:cNvSpPr>
          <p:nvPr/>
        </p:nvSpPr>
        <p:spPr bwMode="auto">
          <a:xfrm>
            <a:off x="304800" y="1600200"/>
            <a:ext cx="8237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Verdana" charset="0"/>
              </a:rPr>
              <a:t>Subtract.</a:t>
            </a:r>
            <a:endParaRPr lang="en-US">
              <a:latin typeface="Times" charset="0"/>
            </a:endParaRPr>
          </a:p>
        </p:txBody>
      </p:sp>
      <p:sp>
        <p:nvSpPr>
          <p:cNvPr id="72706" name="Text Box 8"/>
          <p:cNvSpPr txBox="1">
            <a:spLocks noChangeArrowheads="1"/>
          </p:cNvSpPr>
          <p:nvPr/>
        </p:nvSpPr>
        <p:spPr bwMode="auto">
          <a:xfrm>
            <a:off x="352425" y="2073275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Verdana" charset="0"/>
              </a:rPr>
              <a:t>(–10</a:t>
            </a:r>
            <a:r>
              <a:rPr lang="en-US" i="1" dirty="0">
                <a:latin typeface="Verdana" charset="0"/>
              </a:rPr>
              <a:t>x</a:t>
            </a:r>
            <a:r>
              <a:rPr lang="en-US" baseline="30000" dirty="0">
                <a:latin typeface="Verdana" charset="0"/>
              </a:rPr>
              <a:t>2</a:t>
            </a:r>
            <a:r>
              <a:rPr lang="en-US" dirty="0">
                <a:latin typeface="Verdana" charset="0"/>
              </a:rPr>
              <a:t> – 3</a:t>
            </a:r>
            <a:r>
              <a:rPr lang="en-US" i="1" dirty="0">
                <a:latin typeface="Verdana" charset="0"/>
              </a:rPr>
              <a:t>x </a:t>
            </a:r>
            <a:r>
              <a:rPr lang="en-US" dirty="0">
                <a:latin typeface="Verdana" charset="0"/>
              </a:rPr>
              <a:t>+ 7) – (</a:t>
            </a:r>
            <a:r>
              <a:rPr lang="en-US" i="1" dirty="0">
                <a:latin typeface="Verdana" charset="0"/>
              </a:rPr>
              <a:t>x</a:t>
            </a:r>
            <a:r>
              <a:rPr lang="en-US" baseline="30000" dirty="0">
                <a:latin typeface="Verdana" charset="0"/>
              </a:rPr>
              <a:t>2</a:t>
            </a:r>
            <a:r>
              <a:rPr lang="en-US" dirty="0">
                <a:latin typeface="Verdana" charset="0"/>
              </a:rPr>
              <a:t> – 9)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228600" y="3581400"/>
            <a:ext cx="477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charset="0"/>
              </a:rPr>
              <a:t>(–10</a:t>
            </a:r>
            <a:r>
              <a:rPr lang="en-US" i="1">
                <a:solidFill>
                  <a:srgbClr val="FF0000"/>
                </a:solidFill>
                <a:latin typeface="Verdana" charset="0"/>
              </a:rPr>
              <a:t>x</a:t>
            </a:r>
            <a:r>
              <a:rPr lang="en-US" baseline="30000">
                <a:solidFill>
                  <a:srgbClr val="FF0000"/>
                </a:solidFill>
                <a:latin typeface="Verdana" charset="0"/>
              </a:rPr>
              <a:t>2</a:t>
            </a:r>
            <a:r>
              <a:rPr lang="en-US">
                <a:latin typeface="Verdana" charset="0"/>
              </a:rPr>
              <a:t> – 3</a:t>
            </a:r>
            <a:r>
              <a:rPr lang="en-US" i="1">
                <a:latin typeface="Verdana" charset="0"/>
              </a:rPr>
              <a:t>x </a:t>
            </a:r>
            <a:r>
              <a:rPr lang="en-US">
                <a:solidFill>
                  <a:srgbClr val="3333FF"/>
                </a:solidFill>
                <a:latin typeface="Verdana" charset="0"/>
              </a:rPr>
              <a:t>+ 7</a:t>
            </a:r>
            <a:r>
              <a:rPr lang="en-US">
                <a:latin typeface="Verdana" charset="0"/>
              </a:rPr>
              <a:t>) 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+</a:t>
            </a:r>
            <a:r>
              <a:rPr lang="en-US">
                <a:latin typeface="Verdana" charset="0"/>
              </a:rPr>
              <a:t> (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–</a:t>
            </a:r>
            <a:r>
              <a:rPr lang="en-US" i="1">
                <a:solidFill>
                  <a:srgbClr val="FF0000"/>
                </a:solidFill>
                <a:latin typeface="Verdana" charset="0"/>
              </a:rPr>
              <a:t>x</a:t>
            </a:r>
            <a:r>
              <a:rPr lang="en-US" baseline="30000">
                <a:solidFill>
                  <a:srgbClr val="FF0000"/>
                </a:solidFill>
                <a:latin typeface="Verdana" charset="0"/>
              </a:rPr>
              <a:t>2</a:t>
            </a:r>
            <a:r>
              <a:rPr lang="en-US">
                <a:latin typeface="Verdana" charset="0"/>
              </a:rPr>
              <a:t> </a:t>
            </a:r>
            <a:r>
              <a:rPr lang="en-US">
                <a:solidFill>
                  <a:srgbClr val="3333FF"/>
                </a:solidFill>
                <a:latin typeface="Verdana" charset="0"/>
              </a:rPr>
              <a:t>+ 9</a:t>
            </a:r>
            <a:r>
              <a:rPr lang="en-US">
                <a:latin typeface="Verdana" charset="0"/>
              </a:rPr>
              <a:t>)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152400" y="2819400"/>
            <a:ext cx="477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Verdana" charset="0"/>
              </a:rPr>
              <a:t>(–10</a:t>
            </a:r>
            <a:r>
              <a:rPr lang="en-US" i="1">
                <a:latin typeface="Verdana" charset="0"/>
              </a:rPr>
              <a:t>x</a:t>
            </a:r>
            <a:r>
              <a:rPr lang="en-US" baseline="30000">
                <a:latin typeface="Verdana" charset="0"/>
              </a:rPr>
              <a:t>2</a:t>
            </a:r>
            <a:r>
              <a:rPr lang="en-US">
                <a:latin typeface="Verdana" charset="0"/>
              </a:rPr>
              <a:t> – 3</a:t>
            </a:r>
            <a:r>
              <a:rPr lang="en-US" i="1">
                <a:latin typeface="Verdana" charset="0"/>
              </a:rPr>
              <a:t>x </a:t>
            </a:r>
            <a:r>
              <a:rPr lang="en-US">
                <a:latin typeface="Verdana" charset="0"/>
              </a:rPr>
              <a:t>+ 7) 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+</a:t>
            </a:r>
            <a:r>
              <a:rPr lang="en-US">
                <a:latin typeface="Verdana" charset="0"/>
              </a:rPr>
              <a:t> (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–</a:t>
            </a:r>
            <a:r>
              <a:rPr lang="en-US" i="1">
                <a:latin typeface="Verdana" charset="0"/>
              </a:rPr>
              <a:t>x</a:t>
            </a:r>
            <a:r>
              <a:rPr lang="en-US" baseline="30000">
                <a:latin typeface="Verdana" charset="0"/>
              </a:rPr>
              <a:t>2</a:t>
            </a:r>
            <a:r>
              <a:rPr lang="en-US">
                <a:latin typeface="Verdana" charset="0"/>
              </a:rPr>
              <a:t> 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+</a:t>
            </a:r>
            <a:r>
              <a:rPr lang="en-US">
                <a:solidFill>
                  <a:srgbClr val="3333FF"/>
                </a:solidFill>
                <a:latin typeface="Verdana" charset="0"/>
              </a:rPr>
              <a:t> </a:t>
            </a:r>
            <a:r>
              <a:rPr lang="en-US">
                <a:latin typeface="Verdana" charset="0"/>
              </a:rPr>
              <a:t>9)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79450" y="4159250"/>
            <a:ext cx="2625725" cy="838200"/>
            <a:chOff x="428" y="2620"/>
            <a:chExt cx="1654" cy="528"/>
          </a:xfrm>
        </p:grpSpPr>
        <p:sp>
          <p:nvSpPr>
            <p:cNvPr id="72717" name="Rectangle 10"/>
            <p:cNvSpPr>
              <a:spLocks noChangeArrowheads="1"/>
            </p:cNvSpPr>
            <p:nvPr/>
          </p:nvSpPr>
          <p:spPr bwMode="auto">
            <a:xfrm>
              <a:off x="428" y="2620"/>
              <a:ext cx="16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FF0000"/>
                  </a:solidFill>
                  <a:latin typeface="Verdana" charset="0"/>
                </a:rPr>
                <a:t> –10</a:t>
              </a:r>
              <a:r>
                <a:rPr lang="en-US" sz="2400" i="1">
                  <a:solidFill>
                    <a:srgbClr val="FF0000"/>
                  </a:solidFill>
                  <a:latin typeface="Verdana" charset="0"/>
                </a:rPr>
                <a:t>x</a:t>
              </a:r>
              <a:r>
                <a:rPr lang="en-US" sz="2400" baseline="30000">
                  <a:solidFill>
                    <a:srgbClr val="FF0000"/>
                  </a:solidFill>
                  <a:latin typeface="Verdana" charset="0"/>
                </a:rPr>
                <a:t>2</a:t>
              </a:r>
              <a:r>
                <a:rPr lang="en-US" sz="2400">
                  <a:latin typeface="Verdana" charset="0"/>
                </a:rPr>
                <a:t> – 3</a:t>
              </a:r>
              <a:r>
                <a:rPr lang="en-US" sz="2400" i="1">
                  <a:latin typeface="Verdana" charset="0"/>
                </a:rPr>
                <a:t>x </a:t>
              </a:r>
              <a:r>
                <a:rPr lang="en-US" sz="2400">
                  <a:solidFill>
                    <a:srgbClr val="3333FF"/>
                  </a:solidFill>
                  <a:latin typeface="Verdana" charset="0"/>
                </a:rPr>
                <a:t>+ 7</a:t>
              </a:r>
            </a:p>
          </p:txBody>
        </p:sp>
        <p:sp>
          <p:nvSpPr>
            <p:cNvPr id="72718" name="Rectangle 12"/>
            <p:cNvSpPr>
              <a:spLocks noChangeArrowheads="1"/>
            </p:cNvSpPr>
            <p:nvPr/>
          </p:nvSpPr>
          <p:spPr bwMode="auto">
            <a:xfrm>
              <a:off x="672" y="2860"/>
              <a:ext cx="13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FF0000"/>
                  </a:solidFill>
                  <a:latin typeface="Verdana" charset="0"/>
                </a:rPr>
                <a:t>–</a:t>
              </a:r>
              <a:r>
                <a:rPr lang="en-US" sz="2400" i="1">
                  <a:solidFill>
                    <a:srgbClr val="FF0000"/>
                  </a:solidFill>
                  <a:latin typeface="Verdana" charset="0"/>
                </a:rPr>
                <a:t>x</a:t>
              </a:r>
              <a:r>
                <a:rPr lang="en-US" sz="2400" baseline="30000">
                  <a:solidFill>
                    <a:srgbClr val="FF0000"/>
                  </a:solidFill>
                  <a:latin typeface="Verdana" charset="0"/>
                </a:rPr>
                <a:t>2</a:t>
              </a:r>
              <a:r>
                <a:rPr lang="en-US" sz="2400">
                  <a:latin typeface="Verdana" charset="0"/>
                </a:rPr>
                <a:t> + </a:t>
              </a:r>
              <a:r>
                <a:rPr lang="en-US" sz="2400">
                  <a:solidFill>
                    <a:srgbClr val="00CC66"/>
                  </a:solidFill>
                  <a:latin typeface="Verdana" charset="0"/>
                </a:rPr>
                <a:t>0</a:t>
              </a:r>
              <a:r>
                <a:rPr lang="en-US" sz="2400" i="1">
                  <a:solidFill>
                    <a:srgbClr val="00CC66"/>
                  </a:solidFill>
                  <a:latin typeface="Verdana" charset="0"/>
                </a:rPr>
                <a:t>x</a:t>
              </a:r>
              <a:r>
                <a:rPr lang="en-US" sz="2400" i="1">
                  <a:latin typeface="Verdana" charset="0"/>
                </a:rPr>
                <a:t> </a:t>
              </a:r>
              <a:r>
                <a:rPr lang="en-US" sz="2400">
                  <a:solidFill>
                    <a:srgbClr val="3333FF"/>
                  </a:solidFill>
                  <a:latin typeface="Verdana" charset="0"/>
                </a:rPr>
                <a:t>+ 9</a:t>
              </a:r>
            </a:p>
          </p:txBody>
        </p:sp>
        <p:sp>
          <p:nvSpPr>
            <p:cNvPr id="72719" name="Line 13"/>
            <p:cNvSpPr>
              <a:spLocks noChangeShapeType="1"/>
            </p:cNvSpPr>
            <p:nvPr/>
          </p:nvSpPr>
          <p:spPr bwMode="auto">
            <a:xfrm>
              <a:off x="432" y="3130"/>
              <a:ext cx="1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719138" y="4953000"/>
            <a:ext cx="278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Verdana" charset="0"/>
              </a:rPr>
              <a:t>–11</a:t>
            </a:r>
            <a:r>
              <a:rPr lang="en-US" i="1">
                <a:latin typeface="Verdana" charset="0"/>
              </a:rPr>
              <a:t>x</a:t>
            </a:r>
            <a:r>
              <a:rPr lang="en-US" baseline="30000">
                <a:latin typeface="Verdana" charset="0"/>
              </a:rPr>
              <a:t>2 </a:t>
            </a:r>
            <a:r>
              <a:rPr lang="en-US">
                <a:latin typeface="Verdana" charset="0"/>
              </a:rPr>
              <a:t>– 3</a:t>
            </a:r>
            <a:r>
              <a:rPr lang="en-US" i="1">
                <a:latin typeface="Verdana" charset="0"/>
              </a:rPr>
              <a:t>x  + </a:t>
            </a:r>
            <a:r>
              <a:rPr lang="en-US">
                <a:latin typeface="Verdana" charset="0"/>
              </a:rPr>
              <a:t>16</a:t>
            </a: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5381625" y="2835275"/>
            <a:ext cx="396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7663" indent="-347663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33FF"/>
                </a:solidFill>
              </a:rPr>
              <a:t>Rewrite subtraction as addition of the opposite.</a:t>
            </a: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5381625" y="3581400"/>
            <a:ext cx="371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</a:rPr>
              <a:t>Identify like terms.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5381625" y="4191000"/>
            <a:ext cx="371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</a:rPr>
              <a:t>Use the vertical method.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5381625" y="4572000"/>
            <a:ext cx="371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</a:rPr>
              <a:t>Write 0x as a placeholder.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5381625" y="4953000"/>
            <a:ext cx="287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33FF"/>
                </a:solidFill>
                <a:cs typeface="Arial" charset="0"/>
              </a:rPr>
              <a:t>Combine like terms.</a:t>
            </a:r>
          </a:p>
        </p:txBody>
      </p:sp>
      <p:sp>
        <p:nvSpPr>
          <p:cNvPr id="17" name="Title 12"/>
          <p:cNvSpPr txBox="1">
            <a:spLocks/>
          </p:cNvSpPr>
          <p:nvPr/>
        </p:nvSpPr>
        <p:spPr>
          <a:xfrm>
            <a:off x="1662897" y="349118"/>
            <a:ext cx="5791200" cy="1143000"/>
          </a:xfrm>
          <a:prstGeom prst="rect">
            <a:avLst/>
          </a:prstGeom>
        </p:spPr>
        <p:txBody>
          <a:bodyPr/>
          <a:lstStyle/>
          <a:p>
            <a:pPr algn="ctr" defTabSz="914400" eaLnBrk="1" hangingPunct="1">
              <a:defRPr/>
            </a:pPr>
            <a:r>
              <a:rPr lang="en-US" sz="40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RECAP #2 </a:t>
            </a:r>
          </a:p>
          <a:p>
            <a:pPr algn="ctr" defTabSz="914400" eaLnBrk="1" hangingPunct="1">
              <a:defRPr/>
            </a:pPr>
            <a:r>
              <a:rPr lang="en-US" sz="40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Subtracting Polynomials</a:t>
            </a:r>
          </a:p>
        </p:txBody>
      </p:sp>
    </p:spTree>
    <p:extLst>
      <p:ext uri="{BB962C8B-B14F-4D97-AF65-F5344CB8AC3E}">
        <p14:creationId xmlns:p14="http://schemas.microsoft.com/office/powerpoint/2010/main" val="26987960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/>
      <p:bldP spid="49163" grpId="0"/>
      <p:bldP spid="49166" grpId="0"/>
      <p:bldP spid="49168" grpId="0"/>
      <p:bldP spid="49169" grpId="0"/>
      <p:bldP spid="49170" grpId="0"/>
      <p:bldP spid="49171" grpId="0"/>
      <p:bldP spid="491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6"/>
          <p:cNvSpPr txBox="1">
            <a:spLocks noChangeArrowheads="1"/>
          </p:cNvSpPr>
          <p:nvPr/>
        </p:nvSpPr>
        <p:spPr bwMode="auto">
          <a:xfrm>
            <a:off x="304800" y="1600200"/>
            <a:ext cx="8237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Verdana" charset="0"/>
              </a:rPr>
              <a:t>Subtract.</a:t>
            </a:r>
            <a:endParaRPr lang="en-US">
              <a:latin typeface="Times" charset="0"/>
            </a:endParaRPr>
          </a:p>
        </p:txBody>
      </p:sp>
      <p:sp>
        <p:nvSpPr>
          <p:cNvPr id="73730" name="Text Box 8"/>
          <p:cNvSpPr txBox="1">
            <a:spLocks noChangeArrowheads="1"/>
          </p:cNvSpPr>
          <p:nvPr/>
        </p:nvSpPr>
        <p:spPr bwMode="auto">
          <a:xfrm>
            <a:off x="615950" y="208915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Verdana" charset="0"/>
              </a:rPr>
              <a:t> (9</a:t>
            </a:r>
            <a:r>
              <a:rPr lang="en-US" i="1" dirty="0">
                <a:latin typeface="Verdana" charset="0"/>
              </a:rPr>
              <a:t>q</a:t>
            </a:r>
            <a:r>
              <a:rPr lang="en-US" baseline="30000" dirty="0">
                <a:latin typeface="Verdana" charset="0"/>
              </a:rPr>
              <a:t>2</a:t>
            </a:r>
            <a:r>
              <a:rPr lang="en-US" dirty="0">
                <a:latin typeface="Verdana" charset="0"/>
              </a:rPr>
              <a:t> – 3</a:t>
            </a:r>
            <a:r>
              <a:rPr lang="en-US" i="1" dirty="0">
                <a:latin typeface="Verdana" charset="0"/>
              </a:rPr>
              <a:t>q</a:t>
            </a:r>
            <a:r>
              <a:rPr lang="en-US" dirty="0">
                <a:latin typeface="Verdana" charset="0"/>
              </a:rPr>
              <a:t>) – (</a:t>
            </a:r>
            <a:r>
              <a:rPr lang="en-US" i="1" dirty="0">
                <a:latin typeface="Verdana" charset="0"/>
              </a:rPr>
              <a:t>q</a:t>
            </a:r>
            <a:r>
              <a:rPr lang="en-US" baseline="30000" dirty="0">
                <a:latin typeface="Verdana" charset="0"/>
              </a:rPr>
              <a:t>2</a:t>
            </a:r>
            <a:r>
              <a:rPr lang="en-US" dirty="0">
                <a:latin typeface="Verdana" charset="0"/>
              </a:rPr>
              <a:t> – 5)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68350" y="2819400"/>
            <a:ext cx="3787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Verdana" charset="0"/>
              </a:rPr>
              <a:t> (9</a:t>
            </a:r>
            <a:r>
              <a:rPr lang="en-US" i="1">
                <a:latin typeface="Verdana" charset="0"/>
              </a:rPr>
              <a:t>q</a:t>
            </a:r>
            <a:r>
              <a:rPr lang="en-US" baseline="30000">
                <a:latin typeface="Verdana" charset="0"/>
              </a:rPr>
              <a:t>2</a:t>
            </a:r>
            <a:r>
              <a:rPr lang="en-US">
                <a:latin typeface="Verdana" charset="0"/>
              </a:rPr>
              <a:t> – 3</a:t>
            </a:r>
            <a:r>
              <a:rPr lang="en-US" i="1">
                <a:latin typeface="Verdana" charset="0"/>
              </a:rPr>
              <a:t>q</a:t>
            </a:r>
            <a:r>
              <a:rPr lang="en-US">
                <a:latin typeface="Verdana" charset="0"/>
              </a:rPr>
              <a:t>) 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+</a:t>
            </a:r>
            <a:r>
              <a:rPr lang="en-US">
                <a:latin typeface="Verdana" charset="0"/>
              </a:rPr>
              <a:t> (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–</a:t>
            </a:r>
            <a:r>
              <a:rPr lang="en-US" i="1">
                <a:latin typeface="Verdana" charset="0"/>
              </a:rPr>
              <a:t>q</a:t>
            </a:r>
            <a:r>
              <a:rPr lang="en-US" baseline="30000">
                <a:latin typeface="Verdana" charset="0"/>
              </a:rPr>
              <a:t>2</a:t>
            </a:r>
            <a:r>
              <a:rPr lang="en-US">
                <a:latin typeface="Verdana" charset="0"/>
              </a:rPr>
              <a:t> 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+</a:t>
            </a:r>
            <a:r>
              <a:rPr lang="en-US">
                <a:latin typeface="Verdana" charset="0"/>
              </a:rPr>
              <a:t> 5)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769938" y="3505200"/>
            <a:ext cx="3787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Verdana" charset="0"/>
              </a:rPr>
              <a:t> (</a:t>
            </a:r>
            <a:r>
              <a:rPr lang="en-US">
                <a:solidFill>
                  <a:srgbClr val="3333FF"/>
                </a:solidFill>
                <a:latin typeface="Verdana" charset="0"/>
              </a:rPr>
              <a:t>9</a:t>
            </a:r>
            <a:r>
              <a:rPr lang="en-US" i="1">
                <a:solidFill>
                  <a:srgbClr val="3333FF"/>
                </a:solidFill>
                <a:latin typeface="Verdana" charset="0"/>
              </a:rPr>
              <a:t>q</a:t>
            </a:r>
            <a:r>
              <a:rPr lang="en-US" baseline="30000">
                <a:solidFill>
                  <a:srgbClr val="3333FF"/>
                </a:solidFill>
                <a:latin typeface="Verdana" charset="0"/>
              </a:rPr>
              <a:t>2</a:t>
            </a:r>
            <a:r>
              <a:rPr lang="en-US">
                <a:latin typeface="Verdana" charset="0"/>
              </a:rPr>
              <a:t> – 3</a:t>
            </a:r>
            <a:r>
              <a:rPr lang="en-US" i="1">
                <a:latin typeface="Verdana" charset="0"/>
              </a:rPr>
              <a:t>q</a:t>
            </a:r>
            <a:r>
              <a:rPr lang="en-US">
                <a:latin typeface="Verdana" charset="0"/>
              </a:rPr>
              <a:t>) + (</a:t>
            </a:r>
            <a:r>
              <a:rPr lang="en-US">
                <a:solidFill>
                  <a:srgbClr val="3333FF"/>
                </a:solidFill>
                <a:latin typeface="Verdana" charset="0"/>
              </a:rPr>
              <a:t>–</a:t>
            </a:r>
            <a:r>
              <a:rPr lang="en-US" i="1">
                <a:solidFill>
                  <a:srgbClr val="3333FF"/>
                </a:solidFill>
                <a:latin typeface="Verdana" charset="0"/>
              </a:rPr>
              <a:t>q</a:t>
            </a:r>
            <a:r>
              <a:rPr lang="en-US" baseline="30000">
                <a:solidFill>
                  <a:srgbClr val="3333FF"/>
                </a:solidFill>
                <a:latin typeface="Verdana" charset="0"/>
              </a:rPr>
              <a:t>2</a:t>
            </a:r>
            <a:r>
              <a:rPr lang="en-US">
                <a:latin typeface="Verdana" charset="0"/>
              </a:rPr>
              <a:t> + 5)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33400" y="4176713"/>
            <a:ext cx="2646363" cy="838200"/>
            <a:chOff x="336" y="2631"/>
            <a:chExt cx="1667" cy="528"/>
          </a:xfrm>
        </p:grpSpPr>
        <p:sp>
          <p:nvSpPr>
            <p:cNvPr id="73741" name="Text Box 11"/>
            <p:cNvSpPr txBox="1">
              <a:spLocks noChangeArrowheads="1"/>
            </p:cNvSpPr>
            <p:nvPr/>
          </p:nvSpPr>
          <p:spPr bwMode="auto">
            <a:xfrm>
              <a:off x="581" y="2631"/>
              <a:ext cx="14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Verdana" charset="0"/>
                </a:rPr>
                <a:t> 9</a:t>
              </a:r>
              <a:r>
                <a:rPr lang="en-US" i="1">
                  <a:latin typeface="Verdana" charset="0"/>
                </a:rPr>
                <a:t>q</a:t>
              </a:r>
              <a:r>
                <a:rPr lang="en-US" baseline="30000">
                  <a:latin typeface="Verdana" charset="0"/>
                </a:rPr>
                <a:t>2</a:t>
              </a:r>
              <a:r>
                <a:rPr lang="en-US">
                  <a:latin typeface="Verdana" charset="0"/>
                </a:rPr>
                <a:t> – 3</a:t>
              </a:r>
              <a:r>
                <a:rPr lang="en-US" i="1">
                  <a:latin typeface="Verdana" charset="0"/>
                </a:rPr>
                <a:t>q</a:t>
              </a:r>
              <a:r>
                <a:rPr lang="en-US">
                  <a:latin typeface="Verdana" charset="0"/>
                </a:rPr>
                <a:t> </a:t>
              </a:r>
              <a:r>
                <a:rPr lang="en-US">
                  <a:solidFill>
                    <a:srgbClr val="00CC66"/>
                  </a:solidFill>
                  <a:latin typeface="Verdana" charset="0"/>
                </a:rPr>
                <a:t>+ 0</a:t>
              </a:r>
            </a:p>
          </p:txBody>
        </p:sp>
        <p:sp>
          <p:nvSpPr>
            <p:cNvPr id="73742" name="Rectangle 12"/>
            <p:cNvSpPr>
              <a:spLocks noChangeArrowheads="1"/>
            </p:cNvSpPr>
            <p:nvPr/>
          </p:nvSpPr>
          <p:spPr bwMode="auto">
            <a:xfrm>
              <a:off x="336" y="2859"/>
              <a:ext cx="16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latin typeface="Verdana" charset="0"/>
                </a:rPr>
                <a:t>+</a:t>
              </a:r>
              <a:r>
                <a:rPr lang="en-US" sz="2400">
                  <a:solidFill>
                    <a:srgbClr val="3333FF"/>
                  </a:solidFill>
                  <a:latin typeface="Verdana" charset="0"/>
                </a:rPr>
                <a:t> </a:t>
              </a:r>
              <a:r>
                <a:rPr lang="en-US" sz="2400">
                  <a:latin typeface="Verdana" charset="0"/>
                </a:rPr>
                <a:t>− </a:t>
              </a:r>
              <a:r>
                <a:rPr lang="en-US" sz="2400" i="1">
                  <a:latin typeface="Verdana" charset="0"/>
                </a:rPr>
                <a:t>q</a:t>
              </a:r>
              <a:r>
                <a:rPr lang="en-US" sz="2400" baseline="30000">
                  <a:latin typeface="Verdana" charset="0"/>
                </a:rPr>
                <a:t>2</a:t>
              </a:r>
              <a:r>
                <a:rPr lang="en-US" sz="2400" baseline="30000">
                  <a:solidFill>
                    <a:srgbClr val="3333FF"/>
                  </a:solidFill>
                  <a:latin typeface="Verdana" charset="0"/>
                </a:rPr>
                <a:t> </a:t>
              </a:r>
              <a:r>
                <a:rPr lang="en-US" sz="2400">
                  <a:solidFill>
                    <a:srgbClr val="00CC66"/>
                  </a:solidFill>
                  <a:latin typeface="Verdana" charset="0"/>
                </a:rPr>
                <a:t>– 0</a:t>
              </a:r>
              <a:r>
                <a:rPr lang="en-US" sz="2400" i="1">
                  <a:solidFill>
                    <a:srgbClr val="00CC66"/>
                  </a:solidFill>
                  <a:latin typeface="Verdana" charset="0"/>
                </a:rPr>
                <a:t>q</a:t>
              </a:r>
              <a:r>
                <a:rPr lang="en-US" sz="2400">
                  <a:latin typeface="Verdana" charset="0"/>
                </a:rPr>
                <a:t> + 5</a:t>
              </a:r>
            </a:p>
          </p:txBody>
        </p:sp>
        <p:sp>
          <p:nvSpPr>
            <p:cNvPr id="73743" name="Line 13"/>
            <p:cNvSpPr>
              <a:spLocks noChangeShapeType="1"/>
            </p:cNvSpPr>
            <p:nvPr/>
          </p:nvSpPr>
          <p:spPr bwMode="auto">
            <a:xfrm>
              <a:off x="590" y="3159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1054100" y="4953000"/>
            <a:ext cx="2112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Verdana" charset="0"/>
              </a:rPr>
              <a:t>8</a:t>
            </a:r>
            <a:r>
              <a:rPr lang="en-US" i="1">
                <a:latin typeface="Verdana" charset="0"/>
              </a:rPr>
              <a:t>q</a:t>
            </a:r>
            <a:r>
              <a:rPr lang="en-US" baseline="30000">
                <a:latin typeface="Verdana" charset="0"/>
              </a:rPr>
              <a:t>2 </a:t>
            </a:r>
            <a:r>
              <a:rPr lang="en-US">
                <a:latin typeface="Verdana" charset="0"/>
              </a:rPr>
              <a:t>– 3</a:t>
            </a:r>
            <a:r>
              <a:rPr lang="en-US" i="1">
                <a:latin typeface="Verdana" charset="0"/>
              </a:rPr>
              <a:t>q</a:t>
            </a:r>
            <a:r>
              <a:rPr lang="en-US">
                <a:latin typeface="Verdana" charset="0"/>
              </a:rPr>
              <a:t> + 5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5127625" y="2682875"/>
            <a:ext cx="4016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7663" indent="-347663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</a:rPr>
              <a:t>Rewrite subtraction as addition of the opposite.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5127625" y="3505200"/>
            <a:ext cx="2640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33FF"/>
                </a:solidFill>
              </a:rPr>
              <a:t>Identify like terms.</a:t>
            </a: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5127625" y="3886200"/>
            <a:ext cx="3471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33FF"/>
                </a:solidFill>
              </a:rPr>
              <a:t>Use the vertical method.</a:t>
            </a: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5127625" y="4283075"/>
            <a:ext cx="3940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7663" indent="-347663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</a:rPr>
              <a:t>Write 0 and 0q as placeholders.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5127625" y="5181600"/>
            <a:ext cx="287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33FF"/>
                </a:solidFill>
              </a:rPr>
              <a:t>Combine like terms.</a:t>
            </a:r>
          </a:p>
        </p:txBody>
      </p:sp>
      <p:sp>
        <p:nvSpPr>
          <p:cNvPr id="73740" name="Title 16"/>
          <p:cNvSpPr>
            <a:spLocks noGrp="1"/>
          </p:cNvSpPr>
          <p:nvPr>
            <p:ph type="title"/>
          </p:nvPr>
        </p:nvSpPr>
        <p:spPr>
          <a:xfrm>
            <a:off x="922338" y="172244"/>
            <a:ext cx="6348413" cy="1320800"/>
          </a:xfrm>
        </p:spPr>
        <p:txBody>
          <a:bodyPr/>
          <a:lstStyle/>
          <a:p>
            <a:pPr eaLnBrk="1" hangingPunct="1"/>
            <a:br>
              <a:rPr lang="en-US" dirty="0">
                <a:latin typeface="Trebuchet MS" charset="0"/>
              </a:rPr>
            </a:br>
            <a:r>
              <a:rPr lang="en-US" dirty="0">
                <a:latin typeface="Trebuchet MS" charset="0"/>
              </a:rPr>
              <a:t> #3  </a:t>
            </a:r>
          </a:p>
        </p:txBody>
      </p:sp>
    </p:spTree>
    <p:extLst>
      <p:ext uri="{BB962C8B-B14F-4D97-AF65-F5344CB8AC3E}">
        <p14:creationId xmlns:p14="http://schemas.microsoft.com/office/powerpoint/2010/main" val="29189363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  <p:bldP spid="51210" grpId="0"/>
      <p:bldP spid="51214" grpId="0"/>
      <p:bldP spid="51216" grpId="0"/>
      <p:bldP spid="51217" grpId="0"/>
      <p:bldP spid="51218" grpId="0"/>
      <p:bldP spid="51219" grpId="0"/>
      <p:bldP spid="512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6"/>
          <p:cNvSpPr txBox="1">
            <a:spLocks noChangeArrowheads="1"/>
          </p:cNvSpPr>
          <p:nvPr/>
        </p:nvSpPr>
        <p:spPr bwMode="auto">
          <a:xfrm>
            <a:off x="304800" y="1828800"/>
            <a:ext cx="8237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Verdana" charset="0"/>
              </a:rPr>
              <a:t>Subtract.</a:t>
            </a:r>
            <a:endParaRPr lang="en-US" dirty="0">
              <a:latin typeface="Times" charset="0"/>
            </a:endParaRPr>
          </a:p>
        </p:txBody>
      </p:sp>
      <p:sp>
        <p:nvSpPr>
          <p:cNvPr id="74754" name="Text Box 7"/>
          <p:cNvSpPr txBox="1">
            <a:spLocks noChangeArrowheads="1"/>
          </p:cNvSpPr>
          <p:nvPr/>
        </p:nvSpPr>
        <p:spPr bwMode="auto">
          <a:xfrm>
            <a:off x="0" y="2362200"/>
            <a:ext cx="554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Verdana" charset="0"/>
              </a:rPr>
              <a:t>(2</a:t>
            </a:r>
            <a:r>
              <a:rPr lang="en-US" i="1">
                <a:latin typeface="Verdana" charset="0"/>
              </a:rPr>
              <a:t>x</a:t>
            </a:r>
            <a:r>
              <a:rPr lang="en-US" baseline="30000">
                <a:latin typeface="Verdana" charset="0"/>
              </a:rPr>
              <a:t>2</a:t>
            </a:r>
            <a:r>
              <a:rPr lang="en-US">
                <a:latin typeface="Verdana" charset="0"/>
              </a:rPr>
              <a:t> – 3</a:t>
            </a:r>
            <a:r>
              <a:rPr lang="en-US" i="1">
                <a:latin typeface="Verdana" charset="0"/>
              </a:rPr>
              <a:t>x</a:t>
            </a:r>
            <a:r>
              <a:rPr lang="en-US" baseline="30000">
                <a:latin typeface="Verdana" charset="0"/>
              </a:rPr>
              <a:t>2 </a:t>
            </a:r>
            <a:r>
              <a:rPr lang="en-US">
                <a:latin typeface="Verdana" charset="0"/>
              </a:rPr>
              <a:t>+ 1) – (</a:t>
            </a:r>
            <a:r>
              <a:rPr lang="en-US" i="1">
                <a:latin typeface="Verdana" charset="0"/>
              </a:rPr>
              <a:t>x</a:t>
            </a:r>
            <a:r>
              <a:rPr lang="en-US" baseline="30000">
                <a:latin typeface="Verdana" charset="0"/>
              </a:rPr>
              <a:t>2</a:t>
            </a:r>
            <a:r>
              <a:rPr lang="en-US">
                <a:latin typeface="Verdana" charset="0"/>
              </a:rPr>
              <a:t> </a:t>
            </a:r>
            <a:r>
              <a:rPr lang="en-US" i="1">
                <a:latin typeface="Verdana" charset="0"/>
              </a:rPr>
              <a:t>+ x </a:t>
            </a:r>
            <a:r>
              <a:rPr lang="en-US">
                <a:latin typeface="Verdana" charset="0"/>
              </a:rPr>
              <a:t>+ 1)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228600" y="3048000"/>
            <a:ext cx="554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Verdana" charset="0"/>
              </a:rPr>
              <a:t>(2</a:t>
            </a:r>
            <a:r>
              <a:rPr lang="en-US" i="1">
                <a:latin typeface="Verdana" charset="0"/>
              </a:rPr>
              <a:t>x</a:t>
            </a:r>
            <a:r>
              <a:rPr lang="en-US" baseline="30000">
                <a:latin typeface="Verdana" charset="0"/>
              </a:rPr>
              <a:t>2</a:t>
            </a:r>
            <a:r>
              <a:rPr lang="en-US">
                <a:latin typeface="Verdana" charset="0"/>
              </a:rPr>
              <a:t> – 3</a:t>
            </a:r>
            <a:r>
              <a:rPr lang="en-US" i="1">
                <a:latin typeface="Verdana" charset="0"/>
              </a:rPr>
              <a:t>x</a:t>
            </a:r>
            <a:r>
              <a:rPr lang="en-US" baseline="30000">
                <a:latin typeface="Verdana" charset="0"/>
              </a:rPr>
              <a:t>2 </a:t>
            </a:r>
            <a:r>
              <a:rPr lang="en-US">
                <a:latin typeface="Verdana" charset="0"/>
              </a:rPr>
              <a:t>+ 1) 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+</a:t>
            </a:r>
            <a:r>
              <a:rPr lang="en-US">
                <a:latin typeface="Verdana" charset="0"/>
              </a:rPr>
              <a:t> (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–</a:t>
            </a:r>
            <a:r>
              <a:rPr lang="en-US" i="1">
                <a:latin typeface="Verdana" charset="0"/>
              </a:rPr>
              <a:t>x</a:t>
            </a:r>
            <a:r>
              <a:rPr lang="en-US" baseline="30000">
                <a:latin typeface="Verdana" charset="0"/>
              </a:rPr>
              <a:t>2</a:t>
            </a:r>
            <a:r>
              <a:rPr lang="en-US">
                <a:latin typeface="Verdana" charset="0"/>
              </a:rPr>
              <a:t> 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–</a:t>
            </a:r>
            <a:r>
              <a:rPr lang="en-US" i="1">
                <a:latin typeface="Verdana" charset="0"/>
              </a:rPr>
              <a:t> x 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–</a:t>
            </a:r>
            <a:r>
              <a:rPr lang="en-US">
                <a:latin typeface="Verdana" charset="0"/>
              </a:rPr>
              <a:t> 1)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228600" y="38862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Verdana" charset="0"/>
              </a:rPr>
              <a:t>(</a:t>
            </a:r>
            <a:r>
              <a:rPr lang="en-US">
                <a:solidFill>
                  <a:srgbClr val="3333FF"/>
                </a:solidFill>
                <a:latin typeface="Verdana" charset="0"/>
              </a:rPr>
              <a:t>2</a:t>
            </a:r>
            <a:r>
              <a:rPr lang="en-US" i="1">
                <a:solidFill>
                  <a:srgbClr val="3333FF"/>
                </a:solidFill>
                <a:latin typeface="Verdana" charset="0"/>
              </a:rPr>
              <a:t>x</a:t>
            </a:r>
            <a:r>
              <a:rPr lang="en-US" baseline="30000">
                <a:solidFill>
                  <a:srgbClr val="3333FF"/>
                </a:solidFill>
                <a:latin typeface="Verdana" charset="0"/>
              </a:rPr>
              <a:t>2</a:t>
            </a:r>
            <a:r>
              <a:rPr lang="en-US">
                <a:latin typeface="Verdana" charset="0"/>
              </a:rPr>
              <a:t> </a:t>
            </a:r>
            <a:r>
              <a:rPr lang="en-US">
                <a:solidFill>
                  <a:srgbClr val="3333FF"/>
                </a:solidFill>
                <a:latin typeface="Verdana" charset="0"/>
              </a:rPr>
              <a:t>– 3</a:t>
            </a:r>
            <a:r>
              <a:rPr lang="en-US" i="1">
                <a:solidFill>
                  <a:srgbClr val="3333FF"/>
                </a:solidFill>
                <a:latin typeface="Verdana" charset="0"/>
              </a:rPr>
              <a:t>x</a:t>
            </a:r>
            <a:r>
              <a:rPr lang="en-US" baseline="30000">
                <a:solidFill>
                  <a:srgbClr val="3333FF"/>
                </a:solidFill>
                <a:latin typeface="Verdana" charset="0"/>
              </a:rPr>
              <a:t>2</a:t>
            </a:r>
            <a:r>
              <a:rPr lang="en-US" baseline="30000">
                <a:latin typeface="Verdana" charset="0"/>
              </a:rPr>
              <a:t> </a:t>
            </a:r>
            <a:r>
              <a:rPr lang="en-US">
                <a:solidFill>
                  <a:srgbClr val="00CC66"/>
                </a:solidFill>
                <a:latin typeface="Verdana" charset="0"/>
              </a:rPr>
              <a:t>+ 1</a:t>
            </a:r>
            <a:r>
              <a:rPr lang="en-US">
                <a:latin typeface="Verdana" charset="0"/>
              </a:rPr>
              <a:t>) + (</a:t>
            </a:r>
            <a:r>
              <a:rPr lang="en-US">
                <a:solidFill>
                  <a:srgbClr val="3333FF"/>
                </a:solidFill>
                <a:latin typeface="Verdana" charset="0"/>
              </a:rPr>
              <a:t>–</a:t>
            </a:r>
            <a:r>
              <a:rPr lang="en-US" i="1">
                <a:solidFill>
                  <a:srgbClr val="3333FF"/>
                </a:solidFill>
                <a:latin typeface="Verdana" charset="0"/>
              </a:rPr>
              <a:t>x</a:t>
            </a:r>
            <a:r>
              <a:rPr lang="en-US" baseline="30000">
                <a:solidFill>
                  <a:srgbClr val="3333FF"/>
                </a:solidFill>
                <a:latin typeface="Verdana" charset="0"/>
              </a:rPr>
              <a:t>2</a:t>
            </a:r>
            <a:r>
              <a:rPr lang="en-US">
                <a:latin typeface="Verdana" charset="0"/>
              </a:rPr>
              <a:t> –</a:t>
            </a:r>
            <a:r>
              <a:rPr lang="en-US" i="1">
                <a:latin typeface="Verdana" charset="0"/>
              </a:rPr>
              <a:t> x </a:t>
            </a:r>
            <a:r>
              <a:rPr lang="en-US">
                <a:solidFill>
                  <a:srgbClr val="00CC66"/>
                </a:solidFill>
                <a:latin typeface="Verdana" charset="0"/>
              </a:rPr>
              <a:t>– 1</a:t>
            </a:r>
            <a:r>
              <a:rPr lang="en-US">
                <a:latin typeface="Verdana" charset="0"/>
              </a:rPr>
              <a:t>)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57200" y="4572000"/>
            <a:ext cx="2667000" cy="806450"/>
            <a:chOff x="288" y="2880"/>
            <a:chExt cx="1680" cy="508"/>
          </a:xfrm>
        </p:grpSpPr>
        <p:sp>
          <p:nvSpPr>
            <p:cNvPr id="74765" name="Text Box 10"/>
            <p:cNvSpPr txBox="1">
              <a:spLocks noChangeArrowheads="1"/>
            </p:cNvSpPr>
            <p:nvPr/>
          </p:nvSpPr>
          <p:spPr bwMode="auto">
            <a:xfrm>
              <a:off x="528" y="2880"/>
              <a:ext cx="14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3333FF"/>
                  </a:solidFill>
                  <a:latin typeface="Verdana" charset="0"/>
                </a:rPr>
                <a:t>–</a:t>
              </a:r>
              <a:r>
                <a:rPr lang="en-US" i="1">
                  <a:solidFill>
                    <a:srgbClr val="3333FF"/>
                  </a:solidFill>
                  <a:latin typeface="Verdana" charset="0"/>
                </a:rPr>
                <a:t>x</a:t>
              </a:r>
              <a:r>
                <a:rPr lang="en-US" baseline="30000">
                  <a:solidFill>
                    <a:srgbClr val="3333FF"/>
                  </a:solidFill>
                  <a:latin typeface="Verdana" charset="0"/>
                </a:rPr>
                <a:t>2</a:t>
              </a:r>
              <a:r>
                <a:rPr lang="en-US" baseline="30000">
                  <a:latin typeface="Verdana" charset="0"/>
                </a:rPr>
                <a:t> </a:t>
              </a:r>
              <a:r>
                <a:rPr lang="en-US">
                  <a:latin typeface="Verdana" charset="0"/>
                </a:rPr>
                <a:t>+ 0</a:t>
              </a:r>
              <a:r>
                <a:rPr lang="en-US" i="1">
                  <a:latin typeface="Verdana" charset="0"/>
                </a:rPr>
                <a:t>x </a:t>
              </a:r>
              <a:r>
                <a:rPr lang="en-US">
                  <a:solidFill>
                    <a:srgbClr val="00CC66"/>
                  </a:solidFill>
                  <a:latin typeface="Verdana" charset="0"/>
                </a:rPr>
                <a:t>+ 1</a:t>
              </a:r>
              <a:r>
                <a:rPr lang="en-US">
                  <a:latin typeface="Verdana" charset="0"/>
                </a:rPr>
                <a:t> </a:t>
              </a:r>
            </a:p>
          </p:txBody>
        </p:sp>
        <p:sp>
          <p:nvSpPr>
            <p:cNvPr id="74766" name="Rectangle 11"/>
            <p:cNvSpPr>
              <a:spLocks noChangeArrowheads="1"/>
            </p:cNvSpPr>
            <p:nvPr/>
          </p:nvSpPr>
          <p:spPr bwMode="auto">
            <a:xfrm>
              <a:off x="288" y="3100"/>
              <a:ext cx="16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latin typeface="Verdana" charset="0"/>
                </a:rPr>
                <a:t>+ </a:t>
              </a:r>
              <a:r>
                <a:rPr lang="en-US" sz="2400">
                  <a:solidFill>
                    <a:srgbClr val="3333FF"/>
                  </a:solidFill>
                  <a:latin typeface="Verdana" charset="0"/>
                </a:rPr>
                <a:t>–</a:t>
              </a:r>
              <a:r>
                <a:rPr lang="en-US" sz="2400" i="1">
                  <a:solidFill>
                    <a:srgbClr val="3333FF"/>
                  </a:solidFill>
                  <a:latin typeface="Verdana" charset="0"/>
                </a:rPr>
                <a:t>x</a:t>
              </a:r>
              <a:r>
                <a:rPr lang="en-US" sz="2400" baseline="30000">
                  <a:solidFill>
                    <a:srgbClr val="3333FF"/>
                  </a:solidFill>
                  <a:latin typeface="Verdana" charset="0"/>
                </a:rPr>
                <a:t>2</a:t>
              </a:r>
              <a:r>
                <a:rPr lang="en-US" sz="2400">
                  <a:latin typeface="Verdana" charset="0"/>
                </a:rPr>
                <a:t> –</a:t>
              </a:r>
              <a:r>
                <a:rPr lang="en-US" sz="2400" i="1">
                  <a:latin typeface="Verdana" charset="0"/>
                </a:rPr>
                <a:t>  x   </a:t>
              </a:r>
              <a:r>
                <a:rPr lang="en-US" sz="2400">
                  <a:solidFill>
                    <a:srgbClr val="00CC66"/>
                  </a:solidFill>
                  <a:latin typeface="Verdana" charset="0"/>
                </a:rPr>
                <a:t>– 1</a:t>
              </a:r>
            </a:p>
          </p:txBody>
        </p:sp>
        <p:sp>
          <p:nvSpPr>
            <p:cNvPr id="74767" name="Line 12"/>
            <p:cNvSpPr>
              <a:spLocks noChangeShapeType="1"/>
            </p:cNvSpPr>
            <p:nvPr/>
          </p:nvSpPr>
          <p:spPr bwMode="auto">
            <a:xfrm>
              <a:off x="384" y="3340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685800" y="5257800"/>
            <a:ext cx="143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FF"/>
                </a:solidFill>
                <a:latin typeface="Verdana" charset="0"/>
              </a:rPr>
              <a:t>–2</a:t>
            </a:r>
            <a:r>
              <a:rPr lang="en-US" i="1">
                <a:solidFill>
                  <a:srgbClr val="3333FF"/>
                </a:solidFill>
                <a:latin typeface="Verdana" charset="0"/>
              </a:rPr>
              <a:t>x</a:t>
            </a:r>
            <a:r>
              <a:rPr lang="en-US" baseline="30000">
                <a:solidFill>
                  <a:srgbClr val="3333FF"/>
                </a:solidFill>
                <a:latin typeface="Verdana" charset="0"/>
              </a:rPr>
              <a:t>2</a:t>
            </a:r>
            <a:r>
              <a:rPr lang="en-US" baseline="30000">
                <a:latin typeface="Verdana" charset="0"/>
              </a:rPr>
              <a:t> </a:t>
            </a:r>
            <a:r>
              <a:rPr lang="en-US">
                <a:latin typeface="Verdana" charset="0"/>
              </a:rPr>
              <a:t>– </a:t>
            </a:r>
            <a:r>
              <a:rPr lang="en-US" i="1">
                <a:latin typeface="Verdana" charset="0"/>
              </a:rPr>
              <a:t>x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5395913" y="2987675"/>
            <a:ext cx="4016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7663" indent="-347663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</a:rPr>
              <a:t>Rewrite subtraction as addition of the opposite.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5395913" y="3886200"/>
            <a:ext cx="2640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33FF"/>
                </a:solidFill>
              </a:rPr>
              <a:t>Identify like terms.</a:t>
            </a: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5395913" y="4495800"/>
            <a:ext cx="3471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33FF"/>
                </a:solidFill>
              </a:rPr>
              <a:t>Use the vertical method.</a:t>
            </a: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5395913" y="4800600"/>
            <a:ext cx="394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7663" indent="-347663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</a:rPr>
              <a:t>Write 0x as a placeholder.</a:t>
            </a: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5395913" y="5334000"/>
            <a:ext cx="287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33FF"/>
                </a:solidFill>
              </a:rPr>
              <a:t>Combine like terms.</a:t>
            </a:r>
          </a:p>
        </p:txBody>
      </p:sp>
      <p:sp>
        <p:nvSpPr>
          <p:cNvPr id="74764" name="Title 16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pPr eaLnBrk="1" hangingPunct="1"/>
            <a:endParaRPr lang="en-US" dirty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264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/>
      <p:bldP spid="53257" grpId="0"/>
      <p:bldP spid="53261" grpId="0"/>
      <p:bldP spid="53262" grpId="0"/>
      <p:bldP spid="53263" grpId="0"/>
      <p:bldP spid="53264" grpId="0"/>
      <p:bldP spid="53265" grpId="0"/>
      <p:bldP spid="532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58261" y="549911"/>
            <a:ext cx="9144000" cy="993775"/>
          </a:xfrm>
        </p:spPr>
        <p:txBody>
          <a:bodyPr/>
          <a:lstStyle/>
          <a:p>
            <a:pPr algn="ctr" eaLnBrk="1" hangingPunct="1"/>
            <a:r>
              <a:rPr lang="en-US" sz="4000" b="1" u="sng" dirty="0">
                <a:solidFill>
                  <a:srgbClr val="FF0000"/>
                </a:solidFill>
                <a:latin typeface="Trebuchet MS" charset="0"/>
              </a:rPr>
              <a:t>Sponge (COPY EACH. Then classify each by degree and term.)</a:t>
            </a:r>
            <a:endParaRPr lang="en-US" b="1" u="sng" dirty="0">
              <a:latin typeface="Trebuchet MS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0" y="2264996"/>
            <a:ext cx="9144000" cy="4368800"/>
          </a:xfrm>
        </p:spPr>
        <p:txBody>
          <a:bodyPr/>
          <a:lstStyle/>
          <a:p>
            <a:pPr marL="385763" indent="-385763" eaLnBrk="1" hangingPunct="1">
              <a:buFont typeface="Trebuchet MS" charset="0"/>
              <a:buAutoNum type="arabicPeriod"/>
            </a:pPr>
            <a:r>
              <a:rPr lang="en-US" sz="4000" dirty="0">
                <a:latin typeface="Trebuchet MS" charset="0"/>
              </a:rPr>
              <a:t>F(x) = -5 + 2x</a:t>
            </a:r>
            <a:r>
              <a:rPr lang="en-US" sz="4000" baseline="30000" dirty="0">
                <a:latin typeface="Trebuchet MS" charset="0"/>
              </a:rPr>
              <a:t>2 </a:t>
            </a:r>
            <a:r>
              <a:rPr lang="en-US" sz="4000" dirty="0">
                <a:latin typeface="Trebuchet MS" charset="0"/>
              </a:rPr>
              <a:t> + 3x  </a:t>
            </a:r>
          </a:p>
          <a:p>
            <a:pPr marL="385763" indent="-385763" eaLnBrk="1" hangingPunct="1">
              <a:buFont typeface="Trebuchet MS" charset="0"/>
              <a:buAutoNum type="arabicPeriod"/>
            </a:pPr>
            <a:r>
              <a:rPr lang="en-US" sz="4000" dirty="0">
                <a:latin typeface="Trebuchet MS" charset="0"/>
              </a:rPr>
              <a:t>F(x) = 4 – 3x + 3  </a:t>
            </a:r>
          </a:p>
          <a:p>
            <a:pPr marL="385763" indent="-385763" eaLnBrk="1" hangingPunct="1">
              <a:buFont typeface="Trebuchet MS" charset="0"/>
              <a:buAutoNum type="arabicPeriod"/>
            </a:pPr>
            <a:r>
              <a:rPr lang="en-US" sz="4000" dirty="0">
                <a:latin typeface="Trebuchet MS" charset="0"/>
              </a:rPr>
              <a:t>F(x) = 3x + 5 – 3x</a:t>
            </a:r>
            <a:r>
              <a:rPr lang="en-US" sz="4000" baseline="30000" dirty="0">
                <a:latin typeface="Trebuchet MS" charset="0"/>
              </a:rPr>
              <a:t>2 </a:t>
            </a:r>
            <a:r>
              <a:rPr lang="en-US" sz="4000" dirty="0">
                <a:latin typeface="Trebuchet MS" charset="0"/>
              </a:rPr>
              <a:t> +</a:t>
            </a:r>
            <a:r>
              <a:rPr lang="en-US" sz="4000" baseline="30000" dirty="0">
                <a:latin typeface="Trebuchet MS" charset="0"/>
              </a:rPr>
              <a:t> </a:t>
            </a:r>
            <a:r>
              <a:rPr lang="en-US" sz="4000" dirty="0">
                <a:latin typeface="Trebuchet MS" charset="0"/>
              </a:rPr>
              <a:t>x</a:t>
            </a:r>
            <a:r>
              <a:rPr lang="en-US" sz="4000" baseline="30000" dirty="0">
                <a:latin typeface="Trebuchet MS" charset="0"/>
              </a:rPr>
              <a:t>3</a:t>
            </a:r>
            <a:r>
              <a:rPr lang="en-US" sz="4000" dirty="0">
                <a:latin typeface="Trebuchet MS" charset="0"/>
              </a:rPr>
              <a:t> </a:t>
            </a:r>
          </a:p>
          <a:p>
            <a:pPr marL="385763" indent="-385763" eaLnBrk="1" hangingPunct="1">
              <a:buFont typeface="Trebuchet MS" charset="0"/>
              <a:buAutoNum type="arabicPeriod"/>
            </a:pPr>
            <a:r>
              <a:rPr lang="en-US" sz="4000" dirty="0">
                <a:latin typeface="Trebuchet MS" charset="0"/>
              </a:rPr>
              <a:t>F(x) = 5 - 5x</a:t>
            </a:r>
            <a:r>
              <a:rPr lang="en-US" sz="4000" baseline="30000" dirty="0">
                <a:latin typeface="Trebuchet MS" charset="0"/>
              </a:rPr>
              <a:t>4</a:t>
            </a:r>
            <a:r>
              <a:rPr lang="en-US" sz="4000" dirty="0">
                <a:latin typeface="Trebuchet MS" charset="0"/>
              </a:rPr>
              <a:t>   </a:t>
            </a:r>
          </a:p>
          <a:p>
            <a:pPr marL="385763" indent="-385763" eaLnBrk="1" hangingPunct="1">
              <a:buFont typeface="Trebuchet MS" charset="0"/>
              <a:buAutoNum type="arabicPeriod"/>
            </a:pPr>
            <a:r>
              <a:rPr lang="en-US" sz="4000" dirty="0">
                <a:latin typeface="Trebuchet MS" charset="0"/>
              </a:rPr>
              <a:t>F(x) = 6x</a:t>
            </a:r>
            <a:r>
              <a:rPr lang="en-US" sz="4000" baseline="30000" dirty="0">
                <a:latin typeface="Trebuchet MS" charset="0"/>
              </a:rPr>
              <a:t>5</a:t>
            </a:r>
            <a:r>
              <a:rPr lang="en-US" sz="4000" dirty="0">
                <a:latin typeface="Trebuchet MS" charset="0"/>
              </a:rPr>
              <a:t>y</a:t>
            </a:r>
            <a:endParaRPr lang="en-US" sz="4000" baseline="30000" dirty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077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8000" dirty="0"/>
              <a:t>QUESTIONS???</a:t>
            </a:r>
          </a:p>
        </p:txBody>
      </p:sp>
    </p:spTree>
    <p:extLst>
      <p:ext uri="{BB962C8B-B14F-4D97-AF65-F5344CB8AC3E}">
        <p14:creationId xmlns:p14="http://schemas.microsoft.com/office/powerpoint/2010/main" val="1542065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838200"/>
            <a:ext cx="9144000" cy="4876800"/>
          </a:xfrm>
        </p:spPr>
        <p:txBody>
          <a:bodyPr/>
          <a:lstStyle/>
          <a:p>
            <a:pPr eaLnBrk="1" hangingPunct="1"/>
            <a:r>
              <a:rPr lang="en-US" altLang="en-US" sz="7500" b="0" dirty="0">
                <a:solidFill>
                  <a:srgbClr val="003399"/>
                </a:solidFill>
                <a:latin typeface="Franklin Gothic Heavy" pitchFamily="34" charset="0"/>
              </a:rPr>
              <a:t>Binomial Theorem</a:t>
            </a:r>
            <a:br>
              <a:rPr lang="en-US" altLang="en-US" sz="7500" b="0" dirty="0">
                <a:solidFill>
                  <a:srgbClr val="003399"/>
                </a:solidFill>
                <a:latin typeface="Franklin Gothic Heavy" pitchFamily="34" charset="0"/>
              </a:rPr>
            </a:br>
            <a:r>
              <a:rPr lang="en-US" altLang="en-US" sz="7500" b="0" dirty="0">
                <a:solidFill>
                  <a:srgbClr val="003399"/>
                </a:solidFill>
                <a:latin typeface="Franklin Gothic Heavy" pitchFamily="34" charset="0"/>
              </a:rPr>
              <a:t>and</a:t>
            </a:r>
            <a:br>
              <a:rPr lang="en-US" altLang="en-US" sz="7500" b="0" dirty="0">
                <a:solidFill>
                  <a:srgbClr val="003399"/>
                </a:solidFill>
                <a:latin typeface="Franklin Gothic Heavy" pitchFamily="34" charset="0"/>
              </a:rPr>
            </a:br>
            <a:r>
              <a:rPr lang="en-US" altLang="en-US" sz="7500" b="0" dirty="0">
                <a:solidFill>
                  <a:srgbClr val="003399"/>
                </a:solidFill>
                <a:latin typeface="Franklin Gothic Heavy" pitchFamily="34" charset="0"/>
              </a:rPr>
              <a:t>Pascal’s Triangle</a:t>
            </a:r>
          </a:p>
        </p:txBody>
      </p:sp>
    </p:spTree>
    <p:extLst>
      <p:ext uri="{BB962C8B-B14F-4D97-AF65-F5344CB8AC3E}">
        <p14:creationId xmlns:p14="http://schemas.microsoft.com/office/powerpoint/2010/main" val="311581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225"/>
            <a:ext cx="8915400" cy="668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4757" name="Text Box 5"/>
          <p:cNvSpPr txBox="1">
            <a:spLocks noChangeArrowheads="1"/>
          </p:cNvSpPr>
          <p:nvPr/>
        </p:nvSpPr>
        <p:spPr bwMode="auto">
          <a:xfrm>
            <a:off x="2133600" y="22098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333CC"/>
                </a:solidFill>
                <a:latin typeface="Palatino Linotype" pitchFamily="18" charset="0"/>
              </a:rPr>
              <a:t>2</a:t>
            </a:r>
          </a:p>
        </p:txBody>
      </p:sp>
      <p:sp>
        <p:nvSpPr>
          <p:cNvPr id="714758" name="Text Box 6"/>
          <p:cNvSpPr txBox="1">
            <a:spLocks noChangeArrowheads="1"/>
          </p:cNvSpPr>
          <p:nvPr/>
        </p:nvSpPr>
        <p:spPr bwMode="auto">
          <a:xfrm>
            <a:off x="1828800" y="2849563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333CC"/>
                </a:solidFill>
                <a:latin typeface="Palatino Linotype" pitchFamily="18" charset="0"/>
              </a:rPr>
              <a:t>3</a:t>
            </a:r>
          </a:p>
        </p:txBody>
      </p:sp>
      <p:sp>
        <p:nvSpPr>
          <p:cNvPr id="714759" name="Text Box 7"/>
          <p:cNvSpPr txBox="1">
            <a:spLocks noChangeArrowheads="1"/>
          </p:cNvSpPr>
          <p:nvPr/>
        </p:nvSpPr>
        <p:spPr bwMode="auto">
          <a:xfrm>
            <a:off x="2514600" y="2849563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333CC"/>
                </a:solidFill>
                <a:latin typeface="Palatino Linotype" pitchFamily="18" charset="0"/>
              </a:rPr>
              <a:t>3</a:t>
            </a:r>
          </a:p>
        </p:txBody>
      </p:sp>
      <p:sp>
        <p:nvSpPr>
          <p:cNvPr id="714760" name="Text Box 8"/>
          <p:cNvSpPr txBox="1">
            <a:spLocks noChangeArrowheads="1"/>
          </p:cNvSpPr>
          <p:nvPr/>
        </p:nvSpPr>
        <p:spPr bwMode="auto">
          <a:xfrm>
            <a:off x="1447800" y="3502705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3333CC"/>
                </a:solidFill>
                <a:latin typeface="Palatino Linotype" pitchFamily="18" charset="0"/>
              </a:rPr>
              <a:t>4</a:t>
            </a:r>
          </a:p>
        </p:txBody>
      </p:sp>
      <p:sp>
        <p:nvSpPr>
          <p:cNvPr id="714761" name="Text Box 9"/>
          <p:cNvSpPr txBox="1">
            <a:spLocks noChangeArrowheads="1"/>
          </p:cNvSpPr>
          <p:nvPr/>
        </p:nvSpPr>
        <p:spPr bwMode="auto">
          <a:xfrm>
            <a:off x="2133600" y="35052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333CC"/>
                </a:solidFill>
                <a:latin typeface="Palatino Linotype" pitchFamily="18" charset="0"/>
              </a:rPr>
              <a:t>6</a:t>
            </a:r>
          </a:p>
        </p:txBody>
      </p:sp>
      <p:sp>
        <p:nvSpPr>
          <p:cNvPr id="714762" name="Text Box 10"/>
          <p:cNvSpPr txBox="1">
            <a:spLocks noChangeArrowheads="1"/>
          </p:cNvSpPr>
          <p:nvPr/>
        </p:nvSpPr>
        <p:spPr bwMode="auto">
          <a:xfrm>
            <a:off x="2895600" y="35052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333CC"/>
                </a:solidFill>
                <a:latin typeface="Palatino Linotype" pitchFamily="18" charset="0"/>
              </a:rPr>
              <a:t>4</a:t>
            </a:r>
          </a:p>
        </p:txBody>
      </p:sp>
      <p:sp>
        <p:nvSpPr>
          <p:cNvPr id="714763" name="Text Box 11"/>
          <p:cNvSpPr txBox="1">
            <a:spLocks noChangeArrowheads="1"/>
          </p:cNvSpPr>
          <p:nvPr/>
        </p:nvSpPr>
        <p:spPr bwMode="auto">
          <a:xfrm>
            <a:off x="6540500" y="41148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3333CC"/>
                </a:solidFill>
                <a:latin typeface="Palatino Linotype" pitchFamily="18" charset="0"/>
              </a:rPr>
              <a:t>1</a:t>
            </a:r>
          </a:p>
        </p:txBody>
      </p:sp>
      <p:sp>
        <p:nvSpPr>
          <p:cNvPr id="714764" name="Text Box 12"/>
          <p:cNvSpPr txBox="1">
            <a:spLocks noChangeArrowheads="1"/>
          </p:cNvSpPr>
          <p:nvPr/>
        </p:nvSpPr>
        <p:spPr bwMode="auto">
          <a:xfrm>
            <a:off x="1993900" y="4894263"/>
            <a:ext cx="1752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333CC"/>
                </a:solidFill>
                <a:latin typeface="Palatino Linotype" pitchFamily="18" charset="0"/>
              </a:rPr>
              <a:t>adding</a:t>
            </a:r>
          </a:p>
        </p:txBody>
      </p:sp>
    </p:spTree>
    <p:extLst>
      <p:ext uri="{BB962C8B-B14F-4D97-AF65-F5344CB8AC3E}">
        <p14:creationId xmlns:p14="http://schemas.microsoft.com/office/powerpoint/2010/main" val="174355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757" grpId="0"/>
      <p:bldP spid="714758" grpId="0"/>
      <p:bldP spid="714759" grpId="0"/>
      <p:bldP spid="714760" grpId="0"/>
      <p:bldP spid="714761" grpId="0"/>
      <p:bldP spid="714762" grpId="0"/>
      <p:bldP spid="714763" grpId="0"/>
      <p:bldP spid="7147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38350" r="-388"/>
          <a:stretch/>
        </p:blipFill>
        <p:spPr bwMode="auto">
          <a:xfrm>
            <a:off x="0" y="228600"/>
            <a:ext cx="8915400" cy="394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03" name="Text Box 3"/>
          <p:cNvSpPr txBox="1">
            <a:spLocks noChangeArrowheads="1"/>
          </p:cNvSpPr>
          <p:nvPr/>
        </p:nvSpPr>
        <p:spPr bwMode="auto">
          <a:xfrm>
            <a:off x="4114800" y="2454709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333CC"/>
                </a:solidFill>
                <a:latin typeface="Palatino Linotype" pitchFamily="18" charset="0"/>
              </a:rPr>
              <a:t>5</a:t>
            </a:r>
          </a:p>
        </p:txBody>
      </p:sp>
      <p:sp>
        <p:nvSpPr>
          <p:cNvPr id="716804" name="Text Box 4"/>
          <p:cNvSpPr txBox="1">
            <a:spLocks noChangeArrowheads="1"/>
          </p:cNvSpPr>
          <p:nvPr/>
        </p:nvSpPr>
        <p:spPr bwMode="auto">
          <a:xfrm>
            <a:off x="4953000" y="2454709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333CC"/>
                </a:solidFill>
                <a:latin typeface="Palatino Linotype" pitchFamily="18" charset="0"/>
              </a:rPr>
              <a:t>10</a:t>
            </a:r>
          </a:p>
        </p:txBody>
      </p:sp>
      <p:sp>
        <p:nvSpPr>
          <p:cNvPr id="716805" name="Text Box 5"/>
          <p:cNvSpPr txBox="1">
            <a:spLocks noChangeArrowheads="1"/>
          </p:cNvSpPr>
          <p:nvPr/>
        </p:nvSpPr>
        <p:spPr bwMode="auto">
          <a:xfrm>
            <a:off x="5791200" y="2468563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3333CC"/>
                </a:solidFill>
                <a:latin typeface="Palatino Linotype" pitchFamily="18" charset="0"/>
              </a:rPr>
              <a:t>10</a:t>
            </a:r>
          </a:p>
        </p:txBody>
      </p:sp>
      <p:sp>
        <p:nvSpPr>
          <p:cNvPr id="716806" name="Text Box 6"/>
          <p:cNvSpPr txBox="1">
            <a:spLocks noChangeArrowheads="1"/>
          </p:cNvSpPr>
          <p:nvPr/>
        </p:nvSpPr>
        <p:spPr bwMode="auto">
          <a:xfrm>
            <a:off x="6705600" y="2454709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333CC"/>
                </a:solidFill>
                <a:latin typeface="Palatino Linotype" pitchFamily="18" charset="0"/>
              </a:rPr>
              <a:t>5</a:t>
            </a:r>
          </a:p>
        </p:txBody>
      </p:sp>
      <p:sp>
        <p:nvSpPr>
          <p:cNvPr id="716807" name="Text Box 7"/>
          <p:cNvSpPr txBox="1">
            <a:spLocks noChangeArrowheads="1"/>
          </p:cNvSpPr>
          <p:nvPr/>
        </p:nvSpPr>
        <p:spPr bwMode="auto">
          <a:xfrm>
            <a:off x="3733800" y="3186546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333CC"/>
                </a:solidFill>
                <a:latin typeface="Palatino Linotype" pitchFamily="18" charset="0"/>
              </a:rPr>
              <a:t>6</a:t>
            </a:r>
          </a:p>
        </p:txBody>
      </p:sp>
      <p:sp>
        <p:nvSpPr>
          <p:cNvPr id="716808" name="Text Box 8"/>
          <p:cNvSpPr txBox="1">
            <a:spLocks noChangeArrowheads="1"/>
          </p:cNvSpPr>
          <p:nvPr/>
        </p:nvSpPr>
        <p:spPr bwMode="auto">
          <a:xfrm>
            <a:off x="4495800" y="3186546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333CC"/>
                </a:solidFill>
                <a:latin typeface="Palatino Linotype" pitchFamily="18" charset="0"/>
              </a:rPr>
              <a:t>15</a:t>
            </a:r>
          </a:p>
        </p:txBody>
      </p:sp>
      <p:sp>
        <p:nvSpPr>
          <p:cNvPr id="716809" name="Text Box 9"/>
          <p:cNvSpPr txBox="1">
            <a:spLocks noChangeArrowheads="1"/>
          </p:cNvSpPr>
          <p:nvPr/>
        </p:nvSpPr>
        <p:spPr bwMode="auto">
          <a:xfrm>
            <a:off x="5334000" y="3186546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333CC"/>
                </a:solidFill>
                <a:latin typeface="Palatino Linotype" pitchFamily="18" charset="0"/>
              </a:rPr>
              <a:t>20</a:t>
            </a:r>
          </a:p>
        </p:txBody>
      </p:sp>
      <p:sp>
        <p:nvSpPr>
          <p:cNvPr id="716810" name="Text Box 10"/>
          <p:cNvSpPr txBox="1">
            <a:spLocks noChangeArrowheads="1"/>
          </p:cNvSpPr>
          <p:nvPr/>
        </p:nvSpPr>
        <p:spPr bwMode="auto">
          <a:xfrm>
            <a:off x="6248400" y="3186546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333CC"/>
                </a:solidFill>
                <a:latin typeface="Palatino Linotype" pitchFamily="18" charset="0"/>
              </a:rPr>
              <a:t>15</a:t>
            </a:r>
          </a:p>
        </p:txBody>
      </p:sp>
      <p:sp>
        <p:nvSpPr>
          <p:cNvPr id="716811" name="Text Box 11"/>
          <p:cNvSpPr txBox="1">
            <a:spLocks noChangeArrowheads="1"/>
          </p:cNvSpPr>
          <p:nvPr/>
        </p:nvSpPr>
        <p:spPr bwMode="auto">
          <a:xfrm>
            <a:off x="7010400" y="3216709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333CC"/>
                </a:solidFill>
                <a:latin typeface="Palatino Linotype" pitchFamily="18" charset="0"/>
              </a:rPr>
              <a:t>6</a:t>
            </a:r>
          </a:p>
        </p:txBody>
      </p:sp>
      <p:sp>
        <p:nvSpPr>
          <p:cNvPr id="716812" name="Text Box 12"/>
          <p:cNvSpPr txBox="1">
            <a:spLocks noChangeArrowheads="1"/>
          </p:cNvSpPr>
          <p:nvPr/>
        </p:nvSpPr>
        <p:spPr bwMode="auto">
          <a:xfrm>
            <a:off x="2209800" y="5334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3333CC"/>
                </a:solidFill>
                <a:latin typeface="Palatino Linotype" pitchFamily="18" charset="0"/>
              </a:rPr>
              <a:t>4</a:t>
            </a:r>
            <a:r>
              <a:rPr lang="en-US" altLang="en-US" sz="3200" b="1" baseline="30000" dirty="0">
                <a:solidFill>
                  <a:srgbClr val="3333CC"/>
                </a:solidFill>
                <a:latin typeface="Palatino Linotype" pitchFamily="18" charset="0"/>
              </a:rPr>
              <a:t>th</a:t>
            </a:r>
            <a:r>
              <a:rPr lang="en-US" altLang="en-US" sz="3200" b="1" dirty="0">
                <a:solidFill>
                  <a:srgbClr val="3333CC"/>
                </a:solidFill>
                <a:latin typeface="Palatino Linotype" pitchFamily="18" charset="0"/>
              </a:rPr>
              <a:t> </a:t>
            </a:r>
          </a:p>
        </p:txBody>
      </p:sp>
      <p:sp>
        <p:nvSpPr>
          <p:cNvPr id="716813" name="Text Box 13"/>
          <p:cNvSpPr txBox="1">
            <a:spLocks noChangeArrowheads="1"/>
          </p:cNvSpPr>
          <p:nvPr/>
        </p:nvSpPr>
        <p:spPr bwMode="auto">
          <a:xfrm>
            <a:off x="5867400" y="900546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333CC"/>
                </a:solidFill>
                <a:latin typeface="Palatino Linotype" pitchFamily="18" charset="0"/>
              </a:rPr>
              <a:t>5</a:t>
            </a:r>
            <a:r>
              <a:rPr lang="en-US" altLang="en-US" sz="3200" b="1" baseline="30000">
                <a:solidFill>
                  <a:srgbClr val="3333CC"/>
                </a:solidFill>
                <a:latin typeface="Palatino Linotype" pitchFamily="18" charset="0"/>
              </a:rPr>
              <a:t>th</a:t>
            </a:r>
            <a:r>
              <a:rPr lang="en-US" altLang="en-US" sz="3200" b="1">
                <a:solidFill>
                  <a:srgbClr val="3333CC"/>
                </a:solidFill>
                <a:latin typeface="Palatino Linotype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5373469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/>
                </a:solidFill>
              </a:rPr>
              <a:t>Now you complete the 7</a:t>
            </a:r>
            <a:r>
              <a:rPr lang="en-US" sz="3600" b="1" baseline="30000" dirty="0">
                <a:solidFill>
                  <a:schemeClr val="accent4"/>
                </a:solidFill>
              </a:rPr>
              <a:t>th</a:t>
            </a:r>
            <a:r>
              <a:rPr lang="en-US" sz="3600" b="1" dirty="0">
                <a:solidFill>
                  <a:schemeClr val="accent4"/>
                </a:solidFill>
              </a:rPr>
              <a:t> row!</a:t>
            </a:r>
          </a:p>
        </p:txBody>
      </p:sp>
    </p:spTree>
    <p:extLst>
      <p:ext uri="{BB962C8B-B14F-4D97-AF65-F5344CB8AC3E}">
        <p14:creationId xmlns:p14="http://schemas.microsoft.com/office/powerpoint/2010/main" val="149297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3" grpId="0"/>
      <p:bldP spid="716804" grpId="0"/>
      <p:bldP spid="716805" grpId="0"/>
      <p:bldP spid="716806" grpId="0"/>
      <p:bldP spid="716807" grpId="0"/>
      <p:bldP spid="716808" grpId="0"/>
      <p:bldP spid="716809" grpId="0"/>
      <p:bldP spid="716810" grpId="0"/>
      <p:bldP spid="716811" grpId="0"/>
      <p:bldP spid="716812" grpId="0"/>
      <p:bldP spid="71681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mid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 t="20169" r="18097" b="37942"/>
          <a:stretch/>
        </p:blipFill>
        <p:spPr bwMode="auto">
          <a:xfrm>
            <a:off x="1524000" y="228600"/>
            <a:ext cx="631464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859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0" y="457200"/>
          <a:ext cx="2418828" cy="74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Equation" r:id="rId3" imgW="774360" imgH="241200" progId="Equation.DSMT4">
                  <p:embed/>
                </p:oleObj>
              </mc:Choice>
              <mc:Fallback>
                <p:oleObj name="Equation" r:id="rId3" imgW="774360" imgH="2412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418828" cy="7465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1152525"/>
          <a:ext cx="358298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5" imgW="1143000" imgH="241200" progId="Equation.DSMT4">
                  <p:embed/>
                </p:oleObj>
              </mc:Choice>
              <mc:Fallback>
                <p:oleObj name="Equation" r:id="rId5" imgW="1143000" imgH="2412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52525"/>
                        <a:ext cx="3582988" cy="746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1847850"/>
          <a:ext cx="55245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Equation" r:id="rId7" imgW="1765080" imgH="241200" progId="Equation.DSMT4">
                  <p:embed/>
                </p:oleObj>
              </mc:Choice>
              <mc:Fallback>
                <p:oleObj name="Equation" r:id="rId7" imgW="1765080" imgH="24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47850"/>
                        <a:ext cx="5524500" cy="746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2543175"/>
          <a:ext cx="75438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Equation" r:id="rId9" imgW="2361960" imgH="241200" progId="Equation.DSMT4">
                  <p:embed/>
                </p:oleObj>
              </mc:Choice>
              <mc:Fallback>
                <p:oleObj name="Equation" r:id="rId9" imgW="2361960" imgH="241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43175"/>
                        <a:ext cx="7543800" cy="760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637" y="4114800"/>
          <a:ext cx="88947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Equation" r:id="rId11" imgW="2527200" imgH="241200" progId="Equation.DSMT4">
                  <p:embed/>
                </p:oleObj>
              </mc:Choice>
              <mc:Fallback>
                <p:oleObj name="Equation" r:id="rId11" imgW="2527200" imgH="241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" y="4114800"/>
                        <a:ext cx="8894763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-186898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508427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203752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1899077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2594402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362200" y="3352800"/>
            <a:ext cx="7924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3333CC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3200" b="1" baseline="30000" dirty="0">
                <a:solidFill>
                  <a:srgbClr val="3333CC"/>
                </a:solidFill>
                <a:latin typeface="Century Gothic" panose="020B0502020202020204" pitchFamily="34" charset="0"/>
              </a:rPr>
              <a:t>4      </a:t>
            </a:r>
            <a:r>
              <a:rPr lang="en-US" altLang="en-US" sz="3200" b="1" dirty="0">
                <a:solidFill>
                  <a:srgbClr val="3333CC"/>
                </a:solidFill>
                <a:latin typeface="Century Gothic" panose="020B0502020202020204" pitchFamily="34" charset="0"/>
              </a:rPr>
              <a:t>+   x</a:t>
            </a:r>
            <a:r>
              <a:rPr lang="en-US" altLang="en-US" sz="3200" b="1" baseline="30000" dirty="0">
                <a:solidFill>
                  <a:srgbClr val="3333CC"/>
                </a:solidFill>
                <a:latin typeface="Century Gothic" panose="020B0502020202020204" pitchFamily="34" charset="0"/>
              </a:rPr>
              <a:t>3</a:t>
            </a:r>
            <a:r>
              <a:rPr lang="en-US" altLang="en-US" sz="3200" b="1" dirty="0">
                <a:solidFill>
                  <a:srgbClr val="3333CC"/>
                </a:solidFill>
                <a:latin typeface="Century Gothic" panose="020B0502020202020204" pitchFamily="34" charset="0"/>
              </a:rPr>
              <a:t>     +   x</a:t>
            </a:r>
            <a:r>
              <a:rPr lang="en-US" altLang="en-US" sz="3200" b="1" baseline="30000" dirty="0">
                <a:solidFill>
                  <a:srgbClr val="3333CC"/>
                </a:solidFill>
                <a:latin typeface="Century Gothic" panose="020B0502020202020204" pitchFamily="34" charset="0"/>
              </a:rPr>
              <a:t>2  </a:t>
            </a:r>
            <a:r>
              <a:rPr lang="en-US" altLang="en-US" sz="3200" b="1" dirty="0">
                <a:solidFill>
                  <a:srgbClr val="3333CC"/>
                </a:solidFill>
                <a:latin typeface="Century Gothic" panose="020B0502020202020204" pitchFamily="34" charset="0"/>
              </a:rPr>
              <a:t>  +   x     +  x</a:t>
            </a:r>
            <a:r>
              <a:rPr lang="en-US" altLang="en-US" sz="3200" b="1" baseline="30000" dirty="0">
                <a:solidFill>
                  <a:srgbClr val="3333CC"/>
                </a:solidFill>
                <a:latin typeface="Century Gothic" panose="020B0502020202020204" pitchFamily="34" charset="0"/>
              </a:rPr>
              <a:t>0</a:t>
            </a:r>
            <a:endParaRPr lang="en-US" altLang="en-US" sz="3200" b="1" dirty="0">
              <a:solidFill>
                <a:srgbClr val="3333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165931" y="3352800"/>
            <a:ext cx="64446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1          4           6          4          1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743200" y="3352800"/>
            <a:ext cx="7772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CC66"/>
                </a:solidFill>
                <a:latin typeface="Century Gothic" panose="020B0502020202020204" pitchFamily="34" charset="0"/>
              </a:rPr>
              <a:t>y</a:t>
            </a:r>
            <a:r>
              <a:rPr lang="en-US" altLang="en-US" sz="3200" b="1" baseline="30000" dirty="0">
                <a:solidFill>
                  <a:srgbClr val="00CC66"/>
                </a:solidFill>
                <a:latin typeface="Century Gothic" panose="020B0502020202020204" pitchFamily="34" charset="0"/>
              </a:rPr>
              <a:t>0</a:t>
            </a:r>
            <a:r>
              <a:rPr lang="en-US" altLang="en-US" sz="3200" b="1" dirty="0">
                <a:solidFill>
                  <a:srgbClr val="00CC66"/>
                </a:solidFill>
                <a:latin typeface="Century Gothic" panose="020B0502020202020204" pitchFamily="34" charset="0"/>
              </a:rPr>
              <a:t>          y</a:t>
            </a:r>
            <a:r>
              <a:rPr lang="en-US" altLang="en-US" sz="3200" b="1" baseline="30000" dirty="0">
                <a:solidFill>
                  <a:srgbClr val="00CC66"/>
                </a:solidFill>
                <a:latin typeface="Century Gothic" panose="020B0502020202020204" pitchFamily="34" charset="0"/>
              </a:rPr>
              <a:t>1</a:t>
            </a:r>
            <a:r>
              <a:rPr lang="en-US" altLang="en-US" sz="3200" b="1" dirty="0">
                <a:solidFill>
                  <a:srgbClr val="00CC66"/>
                </a:solidFill>
                <a:latin typeface="Century Gothic" panose="020B0502020202020204" pitchFamily="34" charset="0"/>
              </a:rPr>
              <a:t>         y</a:t>
            </a:r>
            <a:r>
              <a:rPr lang="en-US" altLang="en-US" sz="3200" b="1" baseline="30000" dirty="0">
                <a:solidFill>
                  <a:srgbClr val="00CC66"/>
                </a:solidFill>
                <a:latin typeface="Century Gothic" panose="020B0502020202020204" pitchFamily="34" charset="0"/>
              </a:rPr>
              <a:t>2</a:t>
            </a:r>
            <a:r>
              <a:rPr lang="en-US" altLang="en-US" sz="3200" b="1" dirty="0">
                <a:solidFill>
                  <a:srgbClr val="00CC66"/>
                </a:solidFill>
                <a:latin typeface="Century Gothic" panose="020B0502020202020204" pitchFamily="34" charset="0"/>
              </a:rPr>
              <a:t>        y</a:t>
            </a:r>
            <a:r>
              <a:rPr lang="en-US" altLang="en-US" sz="3200" b="1" baseline="30000" dirty="0">
                <a:solidFill>
                  <a:srgbClr val="00CC66"/>
                </a:solidFill>
                <a:latin typeface="Century Gothic" panose="020B0502020202020204" pitchFamily="34" charset="0"/>
              </a:rPr>
              <a:t>3</a:t>
            </a:r>
            <a:r>
              <a:rPr lang="en-US" altLang="en-US" sz="3200" b="1" dirty="0">
                <a:solidFill>
                  <a:srgbClr val="00CC66"/>
                </a:solidFill>
                <a:latin typeface="Century Gothic" panose="020B0502020202020204" pitchFamily="34" charset="0"/>
              </a:rPr>
              <a:t>         y</a:t>
            </a:r>
            <a:r>
              <a:rPr lang="en-US" altLang="en-US" sz="3200" b="1" baseline="30000" dirty="0">
                <a:solidFill>
                  <a:srgbClr val="00CC66"/>
                </a:solidFill>
                <a:latin typeface="Century Gothic" panose="020B0502020202020204" pitchFamily="34" charset="0"/>
              </a:rPr>
              <a:t>4</a:t>
            </a:r>
            <a:r>
              <a:rPr lang="en-US" altLang="en-US" sz="3200" b="1" dirty="0">
                <a:solidFill>
                  <a:srgbClr val="00CC66"/>
                </a:solidFill>
                <a:latin typeface="Century Gothic" panose="020B0502020202020204" pitchFamily="34" charset="0"/>
              </a:rPr>
              <a:t>         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362200" y="4069784"/>
          <a:ext cx="6781800" cy="730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Equation" r:id="rId13" imgW="2209680" imgH="241200" progId="Equation.3">
                  <p:embed/>
                </p:oleObj>
              </mc:Choice>
              <mc:Fallback>
                <p:oleObj name="Equation" r:id="rId13" imgW="2209680" imgH="241200" progId="Equation.3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069784"/>
                        <a:ext cx="6781800" cy="730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5" descr="midd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 t="20169" r="18097" b="49002"/>
          <a:stretch/>
        </p:blipFill>
        <p:spPr bwMode="auto">
          <a:xfrm>
            <a:off x="5625842" y="76200"/>
            <a:ext cx="3518158" cy="21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44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22260" y="-18098"/>
            <a:ext cx="9376572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0" rIns="457056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Use the Binomial Theorem and Pascal’s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Triangle to write each binomial expansion.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171825" y="2021541"/>
          <a:ext cx="1857375" cy="874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Equation" r:id="rId3" imgW="482391" imgH="228501" progId="Equation.DSMT4">
                  <p:embed/>
                </p:oleObj>
              </mc:Choice>
              <mc:Fallback>
                <p:oleObj name="Equation" r:id="rId3" imgW="482391" imgH="228501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1825" y="2021541"/>
                        <a:ext cx="1857375" cy="8740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67808" y="3124200"/>
          <a:ext cx="8195192" cy="1018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Equation" r:id="rId5" imgW="1917360" imgH="241200" progId="Equation.DSMT4">
                  <p:embed/>
                </p:oleObj>
              </mc:Choice>
              <mc:Fallback>
                <p:oleObj name="Equation" r:id="rId5" imgW="1917360" imgH="241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08" y="3124200"/>
                        <a:ext cx="8195192" cy="1018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4682835" y="2057400"/>
            <a:ext cx="304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987635" y="2057400"/>
            <a:ext cx="727365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91200" y="179579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1      2      1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73424" y="3200400"/>
            <a:ext cx="774314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20512" y="3200400"/>
            <a:ext cx="399288" cy="1084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0" y="3200400"/>
            <a:ext cx="1143000" cy="1084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819400" y="4811713"/>
          <a:ext cx="327501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Equation" r:id="rId7" imgW="850680" imgH="203040" progId="Equation.3">
                  <p:embed/>
                </p:oleObj>
              </mc:Choice>
              <mc:Fallback>
                <p:oleObj name="Equation" r:id="rId7" imgW="850680" imgH="20304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811713"/>
                        <a:ext cx="327501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rame 13"/>
          <p:cNvSpPr/>
          <p:nvPr/>
        </p:nvSpPr>
        <p:spPr>
          <a:xfrm>
            <a:off x="2590800" y="4724400"/>
            <a:ext cx="3733800" cy="1066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19800" y="3200400"/>
            <a:ext cx="838200" cy="856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12192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>
                <a:effectLst/>
                <a:latin typeface="Century Gothic" panose="020B0502020202020204" pitchFamily="34" charset="0"/>
              </a:rPr>
              <a:t>Ex. 5</a:t>
            </a:r>
          </a:p>
        </p:txBody>
      </p:sp>
    </p:spTree>
    <p:extLst>
      <p:ext uri="{BB962C8B-B14F-4D97-AF65-F5344CB8AC3E}">
        <p14:creationId xmlns:p14="http://schemas.microsoft.com/office/powerpoint/2010/main" val="164198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76250" y="990600"/>
          <a:ext cx="22669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3" imgW="482391" imgH="228501" progId="Equation.DSMT4">
                  <p:embed/>
                </p:oleObj>
              </mc:Choice>
              <mc:Fallback>
                <p:oleObj name="Equation" r:id="rId3" imgW="482391" imgH="228501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990600"/>
                        <a:ext cx="2266950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23875" y="2429898"/>
          <a:ext cx="8543925" cy="1456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5" imgW="2946240" imgH="507960" progId="Equation.DSMT4">
                  <p:embed/>
                </p:oleObj>
              </mc:Choice>
              <mc:Fallback>
                <p:oleObj name="Equation" r:id="rId5" imgW="294624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429898"/>
                        <a:ext cx="8543925" cy="14563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41400" y="4811713"/>
          <a:ext cx="713581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7" imgW="1854000" imgH="203040" progId="Equation.DSMT4">
                  <p:embed/>
                </p:oleObj>
              </mc:Choice>
              <mc:Fallback>
                <p:oleObj name="Equation" r:id="rId7" imgW="1854000" imgH="20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4811713"/>
                        <a:ext cx="713581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2362200" y="1099810"/>
            <a:ext cx="304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667000" y="1099810"/>
            <a:ext cx="727365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70565" y="838200"/>
            <a:ext cx="3768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1      4      6      4      1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3200400"/>
            <a:ext cx="533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81200" y="3200400"/>
            <a:ext cx="457200" cy="636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3200400"/>
            <a:ext cx="457200" cy="636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39544" y="3249386"/>
            <a:ext cx="304800" cy="636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38400" y="3249386"/>
            <a:ext cx="838200" cy="713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19600" y="3200400"/>
            <a:ext cx="935182" cy="713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56218" y="3200400"/>
            <a:ext cx="935182" cy="713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033658" y="3211286"/>
            <a:ext cx="935182" cy="713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ame 17"/>
          <p:cNvSpPr/>
          <p:nvPr/>
        </p:nvSpPr>
        <p:spPr>
          <a:xfrm>
            <a:off x="838200" y="4572000"/>
            <a:ext cx="7543800" cy="1219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6200" y="1524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>
                <a:effectLst/>
                <a:latin typeface="Century Gothic" panose="020B0502020202020204" pitchFamily="34" charset="0"/>
              </a:rPr>
              <a:t>Ex. 6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55600" y="3889375"/>
          <a:ext cx="83502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Equation" r:id="rId9" imgW="2501640" imgH="228600" progId="Equation.3">
                  <p:embed/>
                </p:oleObj>
              </mc:Choice>
              <mc:Fallback>
                <p:oleObj name="Equation" r:id="rId9" imgW="2501640" imgH="2286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3889375"/>
                        <a:ext cx="83502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692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AD56B5F16A549AAFA350D78ACFC54" ma:contentTypeVersion="12" ma:contentTypeDescription="Create a new document." ma:contentTypeScope="" ma:versionID="c3c8344bac05dccd37c9011d6db7800b">
  <xsd:schema xmlns:xsd="http://www.w3.org/2001/XMLSchema" xmlns:xs="http://www.w3.org/2001/XMLSchema" xmlns:p="http://schemas.microsoft.com/office/2006/metadata/properties" xmlns:ns3="be1ba5c0-8fca-491a-b60b-97098176573e" xmlns:ns4="3b9e9a68-d4bd-4f33-ba43-6227d4af6b29" targetNamespace="http://schemas.microsoft.com/office/2006/metadata/properties" ma:root="true" ma:fieldsID="394f38f1515ab4e12f2e3af421ef4ebf" ns3:_="" ns4:_="">
    <xsd:import namespace="be1ba5c0-8fca-491a-b60b-97098176573e"/>
    <xsd:import namespace="3b9e9a68-d4bd-4f33-ba43-6227d4af6b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1ba5c0-8fca-491a-b60b-9709817657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9e9a68-d4bd-4f33-ba43-6227d4af6b2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AE2D11-938F-44BA-A619-99F96E6AB8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FBE0C6-BB7C-4AC2-9899-61B50A9D0448}">
  <ds:schemaRefs>
    <ds:schemaRef ds:uri="3b9e9a68-d4bd-4f33-ba43-6227d4af6b29"/>
    <ds:schemaRef ds:uri="be1ba5c0-8fca-491a-b60b-97098176573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10DD09-511D-4623-A92F-CFEDA57AFB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1ba5c0-8fca-491a-b60b-97098176573e"/>
    <ds:schemaRef ds:uri="3b9e9a68-d4bd-4f33-ba43-6227d4af6b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781</Words>
  <Application>Microsoft Office PowerPoint</Application>
  <PresentationFormat>On-screen Show (4:3)</PresentationFormat>
  <Paragraphs>133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Palatino Linotype</vt:lpstr>
      <vt:lpstr>Arial</vt:lpstr>
      <vt:lpstr>Century Gothic</vt:lpstr>
      <vt:lpstr>Trebuchet MS</vt:lpstr>
      <vt:lpstr>Verdana</vt:lpstr>
      <vt:lpstr>Franklin Gothic Heavy</vt:lpstr>
      <vt:lpstr>Times New Roman</vt:lpstr>
      <vt:lpstr>Times</vt:lpstr>
      <vt:lpstr>Default Design</vt:lpstr>
      <vt:lpstr>Equation</vt:lpstr>
      <vt:lpstr>Something New-</vt:lpstr>
      <vt:lpstr>Sponge (COPY EACH. Then classify each by degree and term.)</vt:lpstr>
      <vt:lpstr>Binomial Theorem and Pascal’s Triangle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EXTRRASSSSSS</vt:lpstr>
      <vt:lpstr>PowerPoint Presentation</vt:lpstr>
      <vt:lpstr>PRACTICE #2   </vt:lpstr>
      <vt:lpstr>PowerPoint Presentation</vt:lpstr>
      <vt:lpstr>PRACTICE #1   </vt:lpstr>
      <vt:lpstr>PowerPoint Presentation</vt:lpstr>
      <vt:lpstr>  #3  </vt:lpstr>
      <vt:lpstr>PowerPoint Presentation</vt:lpstr>
      <vt:lpstr>QUESTIONS???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&amp; Rules</dc:title>
  <dc:creator>Latonia Calhoun</dc:creator>
  <cp:lastModifiedBy>Latonia D. Calhoun</cp:lastModifiedBy>
  <cp:revision>67</cp:revision>
  <dcterms:modified xsi:type="dcterms:W3CDTF">2020-02-04T18:36:52Z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0x0101005C5AD56B5F16A549AAFA350D78ACFC54</vt:lpwstr>
  </property>
</Properties>
</file>